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31.jpg" ContentType="image/jpeg"/>
  <Override PartName="/ppt/media/image33.jpg" ContentType="image/jpeg"/>
  <Override PartName="/ppt/media/image36.jpg" ContentType="image/jpeg"/>
  <Override PartName="/ppt/media/image37.jpg" ContentType="image/jpeg"/>
  <Override PartName="/ppt/media/image38.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2" r:id="rId1"/>
  </p:sldMasterIdLst>
  <p:sldIdLst>
    <p:sldId id="299" r:id="rId2"/>
    <p:sldId id="319" r:id="rId3"/>
    <p:sldId id="301" r:id="rId4"/>
    <p:sldId id="302" r:id="rId5"/>
    <p:sldId id="305" r:id="rId6"/>
    <p:sldId id="304" r:id="rId7"/>
    <p:sldId id="303" r:id="rId8"/>
    <p:sldId id="307" r:id="rId9"/>
    <p:sldId id="306" r:id="rId10"/>
    <p:sldId id="308" r:id="rId11"/>
    <p:sldId id="312" r:id="rId12"/>
    <p:sldId id="309" r:id="rId13"/>
    <p:sldId id="310" r:id="rId14"/>
    <p:sldId id="311" r:id="rId15"/>
    <p:sldId id="313" r:id="rId16"/>
    <p:sldId id="314" r:id="rId17"/>
    <p:sldId id="316" r:id="rId18"/>
    <p:sldId id="320" r:id="rId19"/>
    <p:sldId id="321" r:id="rId20"/>
    <p:sldId id="322" r:id="rId21"/>
    <p:sldId id="324" r:id="rId22"/>
    <p:sldId id="325" r:id="rId23"/>
    <p:sldId id="327" r:id="rId24"/>
    <p:sldId id="323" r:id="rId25"/>
    <p:sldId id="326" r:id="rId26"/>
    <p:sldId id="328" r:id="rId27"/>
    <p:sldId id="329" r:id="rId28"/>
    <p:sldId id="331" r:id="rId29"/>
    <p:sldId id="330" r:id="rId30"/>
    <p:sldId id="333" r:id="rId31"/>
    <p:sldId id="33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26" autoAdjust="0"/>
    <p:restoredTop sz="94660"/>
  </p:normalViewPr>
  <p:slideViewPr>
    <p:cSldViewPr>
      <p:cViewPr varScale="1">
        <p:scale>
          <a:sx n="74" d="100"/>
          <a:sy n="74" d="100"/>
        </p:scale>
        <p:origin x="1188" y="2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1D8BD707-D9CF-40AE-B4C6-C98DA3205C09}" type="datetimeFigureOut">
              <a:rPr lang="en-US" smtClean="0"/>
              <a:pPr/>
              <a:t>07/10/2024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413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9176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69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7886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0210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602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83983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2720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9863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17146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07/10/2024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384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D8BD707-D9CF-40AE-B4C6-C98DA3205C09}" type="datetimeFigureOut">
              <a:rPr lang="en-US" smtClean="0"/>
              <a:pPr/>
              <a:t>07/10/2024</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F15528-21DE-4FAA-801E-634DDDAF4B2B}"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348158"/>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dgft.gov.in/CP"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3.jpg"/><Relationship Id="rId11" Type="http://schemas.openxmlformats.org/officeDocument/2006/relationships/image" Target="../media/image38.jpg"/><Relationship Id="rId5" Type="http://schemas.openxmlformats.org/officeDocument/2006/relationships/image" Target="../media/image32.png"/><Relationship Id="rId10" Type="http://schemas.openxmlformats.org/officeDocument/2006/relationships/image" Target="../media/image37.jpg"/><Relationship Id="rId4" Type="http://schemas.openxmlformats.org/officeDocument/2006/relationships/image" Target="../media/image31.jpg"/><Relationship Id="rId9"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pic>
        <p:nvPicPr>
          <p:cNvPr id="3076" name="Picture 4" descr="Exim Management Services - Pune, Maharashtra, India | Professional Profile  | LinkedIn">
            <a:extLst>
              <a:ext uri="{FF2B5EF4-FFF2-40B4-BE49-F238E27FC236}">
                <a16:creationId xmlns:a16="http://schemas.microsoft.com/office/drawing/2014/main" xmlns="" id="{4B493447-4326-5B52-28BF-0E435398CE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983310"/>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xmlns="" id="{C8FD65E1-B66A-448D-2DF6-F5CD79F148F0}"/>
              </a:ext>
            </a:extLst>
          </p:cNvPr>
          <p:cNvSpPr txBox="1"/>
          <p:nvPr/>
        </p:nvSpPr>
        <p:spPr>
          <a:xfrm>
            <a:off x="419100" y="2228671"/>
            <a:ext cx="7620000" cy="1200329"/>
          </a:xfrm>
          <a:prstGeom prst="rect">
            <a:avLst/>
          </a:prstGeom>
          <a:noFill/>
        </p:spPr>
        <p:txBody>
          <a:bodyPr wrap="square">
            <a:spAutoFit/>
          </a:bodyPr>
          <a:lstStyle/>
          <a:p>
            <a:pPr algn="ctr" fontAlgn="base"/>
            <a:r>
              <a:rPr lang="en-US" sz="3600" b="1" dirty="0">
                <a:solidFill>
                  <a:srgbClr val="002060"/>
                </a:solidFill>
                <a:latin typeface="Arial Rounded MT Bold" panose="020F0704030504030204" pitchFamily="34" charset="0"/>
              </a:rPr>
              <a:t>Self-certification of e-BRC </a:t>
            </a:r>
          </a:p>
          <a:p>
            <a:pPr algn="ctr" fontAlgn="base"/>
            <a:r>
              <a:rPr lang="en-US" sz="3600" b="1" dirty="0">
                <a:solidFill>
                  <a:srgbClr val="002060"/>
                </a:solidFill>
                <a:latin typeface="Arial Rounded MT Bold" panose="020F0704030504030204" pitchFamily="34" charset="0"/>
              </a:rPr>
              <a:t>on DGFT e-platform</a:t>
            </a:r>
            <a:endParaRPr lang="en-IN" sz="3600" b="1" i="0" dirty="0">
              <a:solidFill>
                <a:srgbClr val="002060"/>
              </a:solidFill>
              <a:effectLst/>
              <a:latin typeface="Arial Rounded MT Bold" panose="020F0704030504030204" pitchFamily="34" charset="0"/>
            </a:endParaRPr>
          </a:p>
        </p:txBody>
      </p:sp>
      <p:grpSp>
        <p:nvGrpSpPr>
          <p:cNvPr id="6" name="object 8"/>
          <p:cNvGrpSpPr/>
          <p:nvPr/>
        </p:nvGrpSpPr>
        <p:grpSpPr>
          <a:xfrm>
            <a:off x="1638299" y="3505200"/>
            <a:ext cx="5867400" cy="3061358"/>
            <a:chOff x="685800" y="5830823"/>
            <a:chExt cx="6565900" cy="3558540"/>
          </a:xfrm>
        </p:grpSpPr>
        <p:sp>
          <p:nvSpPr>
            <p:cNvPr id="7" name="object 9"/>
            <p:cNvSpPr/>
            <p:nvPr/>
          </p:nvSpPr>
          <p:spPr>
            <a:xfrm>
              <a:off x="685800" y="9380220"/>
              <a:ext cx="6477000" cy="9525"/>
            </a:xfrm>
            <a:custGeom>
              <a:avLst/>
              <a:gdLst/>
              <a:ahLst/>
              <a:cxnLst/>
              <a:rect l="l" t="t" r="r" b="b"/>
              <a:pathLst>
                <a:path w="6477000" h="9525">
                  <a:moveTo>
                    <a:pt x="6477000" y="9144"/>
                  </a:moveTo>
                  <a:lnTo>
                    <a:pt x="0" y="9144"/>
                  </a:lnTo>
                  <a:lnTo>
                    <a:pt x="0" y="0"/>
                  </a:lnTo>
                  <a:lnTo>
                    <a:pt x="6477000" y="0"/>
                  </a:lnTo>
                  <a:lnTo>
                    <a:pt x="6477000" y="9144"/>
                  </a:lnTo>
                  <a:close/>
                </a:path>
              </a:pathLst>
            </a:custGeom>
            <a:solidFill>
              <a:srgbClr val="000000"/>
            </a:solidFill>
          </p:spPr>
          <p:txBody>
            <a:bodyPr wrap="square" lIns="0" tIns="0" rIns="0" bIns="0" rtlCol="0"/>
            <a:lstStyle/>
            <a:p>
              <a:endParaRPr/>
            </a:p>
          </p:txBody>
        </p:sp>
        <p:pic>
          <p:nvPicPr>
            <p:cNvPr id="8" name="object 10"/>
            <p:cNvPicPr/>
            <p:nvPr/>
          </p:nvPicPr>
          <p:blipFill>
            <a:blip r:embed="rId4" cstate="print"/>
            <a:stretch>
              <a:fillRect/>
            </a:stretch>
          </p:blipFill>
          <p:spPr>
            <a:xfrm>
              <a:off x="768095" y="5830823"/>
              <a:ext cx="6483096" cy="3529583"/>
            </a:xfrm>
            <a:prstGeom prst="rect">
              <a:avLst/>
            </a:prstGeom>
          </p:spPr>
        </p:pic>
      </p:grpSp>
    </p:spTree>
    <p:extLst>
      <p:ext uri="{BB962C8B-B14F-4D97-AF65-F5344CB8AC3E}">
        <p14:creationId xmlns:p14="http://schemas.microsoft.com/office/powerpoint/2010/main" val="1251397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10" name="TextBox 9">
            <a:extLst>
              <a:ext uri="{FF2B5EF4-FFF2-40B4-BE49-F238E27FC236}">
                <a16:creationId xmlns:a16="http://schemas.microsoft.com/office/drawing/2014/main" xmlns="" id="{65CD5BBC-1260-178B-7DF8-2809B922E14D}"/>
              </a:ext>
            </a:extLst>
          </p:cNvPr>
          <p:cNvSpPr txBox="1"/>
          <p:nvPr/>
        </p:nvSpPr>
        <p:spPr>
          <a:xfrm>
            <a:off x="76200" y="1455198"/>
            <a:ext cx="3505200" cy="400110"/>
          </a:xfrm>
          <a:prstGeom prst="rect">
            <a:avLst/>
          </a:prstGeom>
          <a:noFill/>
        </p:spPr>
        <p:txBody>
          <a:bodyPr wrap="square">
            <a:spAutoFit/>
          </a:bodyPr>
          <a:lstStyle/>
          <a:p>
            <a:r>
              <a:rPr lang="en-US" sz="2000" b="1" u="sng" dirty="0">
                <a:solidFill>
                  <a:schemeClr val="accent2">
                    <a:lumMod val="75000"/>
                  </a:schemeClr>
                </a:solidFill>
                <a:latin typeface="Arial Rounded MT Bold" panose="020F0704030504030204" pitchFamily="34" charset="0"/>
                <a:cs typeface="Times New Roman" pitchFamily="18" charset="0"/>
              </a:rPr>
              <a:t>INTRODUCTION</a:t>
            </a:r>
            <a:endParaRPr lang="en-IN" sz="2000" u="sng" dirty="0">
              <a:solidFill>
                <a:schemeClr val="accent2">
                  <a:lumMod val="75000"/>
                </a:schemeClr>
              </a:solidFill>
              <a:latin typeface="Arial Rounded MT Bold" panose="020F0704030504030204" pitchFamily="34" charset="0"/>
            </a:endParaRPr>
          </a:p>
        </p:txBody>
      </p:sp>
      <p:sp>
        <p:nvSpPr>
          <p:cNvPr id="12" name="TextBox 11">
            <a:extLst>
              <a:ext uri="{FF2B5EF4-FFF2-40B4-BE49-F238E27FC236}">
                <a16:creationId xmlns:a16="http://schemas.microsoft.com/office/drawing/2014/main" xmlns="" id="{5F0DC84C-AC40-AD4E-0765-31CEA949AD59}"/>
              </a:ext>
            </a:extLst>
          </p:cNvPr>
          <p:cNvSpPr txBox="1"/>
          <p:nvPr/>
        </p:nvSpPr>
        <p:spPr>
          <a:xfrm>
            <a:off x="723899" y="2508242"/>
            <a:ext cx="7696200" cy="3139321"/>
          </a:xfrm>
          <a:prstGeom prst="rect">
            <a:avLst/>
          </a:prstGeom>
          <a:noFill/>
        </p:spPr>
        <p:txBody>
          <a:bodyPr wrap="square">
            <a:spAutoFit/>
          </a:bodyPr>
          <a:lstStyle/>
          <a:p>
            <a:r>
              <a:rPr lang="en-US" dirty="0">
                <a:solidFill>
                  <a:srgbClr val="002060"/>
                </a:solidFill>
                <a:latin typeface="Arial" panose="020B0604020202020204" pitchFamily="34" charset="0"/>
                <a:cs typeface="Arial" panose="020B0604020202020204" pitchFamily="34" charset="0"/>
              </a:rPr>
              <a:t>Electronic - Bank Realization Certificate (e-BRC) is an important document that establishes the details of  inward forex remittance to avail various benefits under the Foreign Trade Policy and other tax exemptions  and refunds under the GST provisions. It acts as a confirmation payment realized against exports made.</a:t>
            </a:r>
          </a:p>
          <a:p>
            <a:endParaRPr lang="en-US" dirty="0">
              <a:solidFill>
                <a:srgbClr val="002060"/>
              </a:solidFill>
              <a:latin typeface="Arial" panose="020B0604020202020204" pitchFamily="34" charset="0"/>
              <a:cs typeface="Arial" panose="020B0604020202020204" pitchFamily="34" charset="0"/>
            </a:endParaRPr>
          </a:p>
          <a:p>
            <a:r>
              <a:rPr lang="en-US" dirty="0">
                <a:solidFill>
                  <a:srgbClr val="002060"/>
                </a:solidFill>
                <a:latin typeface="Arial" panose="020B0604020202020204" pitchFamily="34" charset="0"/>
                <a:cs typeface="Arial" panose="020B0604020202020204" pitchFamily="34" charset="0"/>
              </a:rPr>
              <a:t>Owing to the importance of e-BRC and with an aim to make this process efficient and reduce compliance  costs and burden for the exporters, the Directorate General of Foreign Trade has taken the initiative to  allow generation of e-BRCs by exporters on a self-certification basis by visiting the DGFT website  (www.dgft.gov.in).</a:t>
            </a:r>
          </a:p>
        </p:txBody>
      </p:sp>
    </p:spTree>
    <p:extLst>
      <p:ext uri="{BB962C8B-B14F-4D97-AF65-F5344CB8AC3E}">
        <p14:creationId xmlns:p14="http://schemas.microsoft.com/office/powerpoint/2010/main" val="624928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xmlns="" id="{544953CB-E32C-FEBF-C3A2-9123F9524AF4}"/>
              </a:ext>
            </a:extLst>
          </p:cNvPr>
          <p:cNvSpPr txBox="1"/>
          <p:nvPr/>
        </p:nvSpPr>
        <p:spPr>
          <a:xfrm>
            <a:off x="0" y="2083695"/>
            <a:ext cx="9067800" cy="4106252"/>
          </a:xfrm>
          <a:prstGeom prst="rect">
            <a:avLst/>
          </a:prstGeom>
          <a:noFill/>
        </p:spPr>
        <p:txBody>
          <a:bodyPr wrap="square">
            <a:spAutoFit/>
          </a:bodyPr>
          <a:lstStyle/>
          <a:p>
            <a:pPr>
              <a:lnSpc>
                <a:spcPct val="100000"/>
              </a:lnSpc>
              <a:spcBef>
                <a:spcPts val="50"/>
              </a:spcBef>
              <a:buClr>
                <a:srgbClr val="2F5495"/>
              </a:buClr>
            </a:pPr>
            <a:endParaRPr lang="en-US" dirty="0">
              <a:solidFill>
                <a:srgbClr val="002060"/>
              </a:solidFill>
              <a:latin typeface="Arial" panose="020B0604020202020204" pitchFamily="34" charset="0"/>
              <a:cs typeface="Arial" panose="020B0604020202020204" pitchFamily="34" charset="0"/>
            </a:endParaRPr>
          </a:p>
          <a:p>
            <a:pPr marL="469900" marR="6985" lvl="1" indent="-228600" algn="just">
              <a:spcBef>
                <a:spcPts val="5"/>
              </a:spcBef>
              <a:buSzPct val="83333"/>
              <a:buFont typeface="Symbol"/>
              <a:buChar char=""/>
              <a:tabLst>
                <a:tab pos="469900" algn="l"/>
              </a:tabLst>
            </a:pPr>
            <a:r>
              <a:rPr lang="en-US" sz="1600" dirty="0">
                <a:solidFill>
                  <a:srgbClr val="002060"/>
                </a:solidFill>
                <a:latin typeface="Arial" panose="020B0604020202020204" pitchFamily="34" charset="0"/>
                <a:cs typeface="Arial" panose="020B0604020202020204" pitchFamily="34" charset="0"/>
              </a:rPr>
              <a:t>To Exporters will be able to generate the e-BRCs based on self declaration by providing only meta  data of the shipping bills, </a:t>
            </a:r>
            <a:r>
              <a:rPr lang="en-US" sz="1600" dirty="0" err="1">
                <a:solidFill>
                  <a:srgbClr val="002060"/>
                </a:solidFill>
                <a:latin typeface="Arial" panose="020B0604020202020204" pitchFamily="34" charset="0"/>
                <a:cs typeface="Arial" panose="020B0604020202020204" pitchFamily="34" charset="0"/>
              </a:rPr>
              <a:t>Softex</a:t>
            </a:r>
            <a:r>
              <a:rPr lang="en-US" sz="1600" dirty="0">
                <a:solidFill>
                  <a:srgbClr val="002060"/>
                </a:solidFill>
                <a:latin typeface="Arial" panose="020B0604020202020204" pitchFamily="34" charset="0"/>
                <a:cs typeface="Arial" panose="020B0604020202020204" pitchFamily="34" charset="0"/>
              </a:rPr>
              <a:t>, or Invoices. No hardcopies will be needed.</a:t>
            </a:r>
          </a:p>
          <a:p>
            <a:pPr lvl="1">
              <a:spcBef>
                <a:spcPts val="40"/>
              </a:spcBef>
              <a:buFont typeface="Symbol"/>
              <a:buChar char=""/>
            </a:pPr>
            <a:endParaRPr lang="en-US" sz="1600" dirty="0">
              <a:solidFill>
                <a:srgbClr val="002060"/>
              </a:solidFill>
              <a:latin typeface="Arial" panose="020B0604020202020204" pitchFamily="34" charset="0"/>
              <a:cs typeface="Arial" panose="020B0604020202020204" pitchFamily="34" charset="0"/>
            </a:endParaRPr>
          </a:p>
          <a:p>
            <a:pPr marL="469900" lvl="1" indent="-228600">
              <a:buSzPct val="83333"/>
              <a:buFont typeface="Symbol"/>
              <a:buChar char=""/>
              <a:tabLst>
                <a:tab pos="469265" algn="l"/>
                <a:tab pos="469900" algn="l"/>
              </a:tabLst>
            </a:pPr>
            <a:r>
              <a:rPr lang="en-US" sz="1600" dirty="0">
                <a:solidFill>
                  <a:srgbClr val="002060"/>
                </a:solidFill>
                <a:latin typeface="Arial" panose="020B0604020202020204" pitchFamily="34" charset="0"/>
                <a:cs typeface="Arial" panose="020B0604020202020204" pitchFamily="34" charset="0"/>
              </a:rPr>
              <a:t>Exporters do not have to pay e-BRC charges to the banks or visit them in person.</a:t>
            </a:r>
          </a:p>
          <a:p>
            <a:pPr lvl="1">
              <a:spcBef>
                <a:spcPts val="50"/>
              </a:spcBef>
              <a:buFont typeface="Symbol"/>
              <a:buChar char=""/>
            </a:pPr>
            <a:endParaRPr lang="en-US" sz="1600" dirty="0">
              <a:solidFill>
                <a:srgbClr val="002060"/>
              </a:solidFill>
              <a:latin typeface="Arial" panose="020B0604020202020204" pitchFamily="34" charset="0"/>
              <a:cs typeface="Arial" panose="020B0604020202020204" pitchFamily="34" charset="0"/>
            </a:endParaRPr>
          </a:p>
          <a:p>
            <a:pPr marL="469900" marR="5080" lvl="1" indent="-228600" algn="just">
              <a:buSzPct val="83333"/>
              <a:buFont typeface="Symbol"/>
              <a:buChar char=""/>
              <a:tabLst>
                <a:tab pos="469900" algn="l"/>
              </a:tabLst>
            </a:pPr>
            <a:r>
              <a:rPr lang="en-US" sz="1600" dirty="0">
                <a:solidFill>
                  <a:srgbClr val="002060"/>
                </a:solidFill>
                <a:latin typeface="Arial" panose="020B0604020202020204" pitchFamily="34" charset="0"/>
                <a:cs typeface="Arial" panose="020B0604020202020204" pitchFamily="34" charset="0"/>
              </a:rPr>
              <a:t>Digital exchange of e-BRC generated with other regulatory agencies such as RBI, CBDT, GSTN,  STPI, SEZs etc. for </a:t>
            </a:r>
            <a:r>
              <a:rPr lang="en-US" sz="1600" dirty="0" err="1">
                <a:solidFill>
                  <a:srgbClr val="002060"/>
                </a:solidFill>
                <a:latin typeface="Arial" panose="020B0604020202020204" pitchFamily="34" charset="0"/>
                <a:cs typeface="Arial" panose="020B0604020202020204" pitchFamily="34" charset="0"/>
              </a:rPr>
              <a:t>utilisation</a:t>
            </a:r>
            <a:r>
              <a:rPr lang="en-US" sz="1600" dirty="0">
                <a:solidFill>
                  <a:srgbClr val="002060"/>
                </a:solidFill>
                <a:latin typeface="Arial" panose="020B0604020202020204" pitchFamily="34" charset="0"/>
                <a:cs typeface="Arial" panose="020B0604020202020204" pitchFamily="34" charset="0"/>
              </a:rPr>
              <a:t> and post issue verification/audit is envisioned. Exporters do not  have to submit hard copies of export related documents to the RBI, STPI/ SEZs units, or to the  banks.</a:t>
            </a:r>
          </a:p>
          <a:p>
            <a:pPr lvl="1">
              <a:spcBef>
                <a:spcPts val="40"/>
              </a:spcBef>
              <a:buFont typeface="Symbol"/>
              <a:buChar char=""/>
            </a:pPr>
            <a:endParaRPr lang="en-US" sz="1600" dirty="0">
              <a:solidFill>
                <a:srgbClr val="002060"/>
              </a:solidFill>
              <a:latin typeface="Arial" panose="020B0604020202020204" pitchFamily="34" charset="0"/>
              <a:cs typeface="Arial" panose="020B0604020202020204" pitchFamily="34" charset="0"/>
            </a:endParaRPr>
          </a:p>
          <a:p>
            <a:pPr marL="469900" lvl="1" indent="-228600">
              <a:buSzPct val="83333"/>
              <a:buFont typeface="Symbol"/>
              <a:buChar char=""/>
              <a:tabLst>
                <a:tab pos="469265" algn="l"/>
                <a:tab pos="469900" algn="l"/>
              </a:tabLst>
            </a:pPr>
            <a:r>
              <a:rPr lang="en-US" sz="1600" dirty="0">
                <a:solidFill>
                  <a:srgbClr val="002060"/>
                </a:solidFill>
                <a:latin typeface="Arial" panose="020B0604020202020204" pitchFamily="34" charset="0"/>
                <a:cs typeface="Arial" panose="020B0604020202020204" pitchFamily="34" charset="0"/>
              </a:rPr>
              <a:t>Unburdening of banks from routine issuance of </a:t>
            </a:r>
            <a:r>
              <a:rPr lang="en-US" sz="1600" dirty="0" err="1">
                <a:solidFill>
                  <a:srgbClr val="002060"/>
                </a:solidFill>
                <a:latin typeface="Arial" panose="020B0604020202020204" pitchFamily="34" charset="0"/>
                <a:cs typeface="Arial" panose="020B0604020202020204" pitchFamily="34" charset="0"/>
              </a:rPr>
              <a:t>eBRCs</a:t>
            </a:r>
            <a:r>
              <a:rPr lang="en-US" sz="1600" dirty="0">
                <a:solidFill>
                  <a:srgbClr val="002060"/>
                </a:solidFill>
                <a:latin typeface="Arial" panose="020B0604020202020204" pitchFamily="34" charset="0"/>
                <a:cs typeface="Arial" panose="020B0604020202020204" pitchFamily="34" charset="0"/>
              </a:rPr>
              <a:t>.</a:t>
            </a:r>
          </a:p>
          <a:p>
            <a:pPr lvl="1">
              <a:spcBef>
                <a:spcPts val="5"/>
              </a:spcBef>
              <a:buFont typeface="Symbol"/>
              <a:buChar char=""/>
            </a:pPr>
            <a:endParaRPr lang="en-US" sz="1600" dirty="0">
              <a:solidFill>
                <a:srgbClr val="002060"/>
              </a:solidFill>
              <a:latin typeface="Arial" panose="020B0604020202020204" pitchFamily="34" charset="0"/>
              <a:cs typeface="Arial" panose="020B0604020202020204" pitchFamily="34" charset="0"/>
            </a:endParaRPr>
          </a:p>
          <a:p>
            <a:pPr marL="469900" marR="5080" lvl="1" indent="-228600" algn="just">
              <a:buSzPct val="83333"/>
              <a:buFont typeface="Symbol"/>
              <a:buChar char=""/>
              <a:tabLst>
                <a:tab pos="469900" algn="l"/>
              </a:tabLst>
            </a:pPr>
            <a:r>
              <a:rPr lang="en-US" sz="1600" dirty="0">
                <a:solidFill>
                  <a:srgbClr val="002060"/>
                </a:solidFill>
                <a:latin typeface="Arial" panose="020B0604020202020204" pitchFamily="34" charset="0"/>
                <a:cs typeface="Arial" panose="020B0604020202020204" pitchFamily="34" charset="0"/>
              </a:rPr>
              <a:t>Banks to move towards post issuance audit based verification mechanism via self-devised Risk  Management System.</a:t>
            </a:r>
          </a:p>
          <a:p>
            <a:pPr algn="just">
              <a:buFont typeface="Wingdings" panose="05000000000000000000" pitchFamily="2" charset="2"/>
              <a:buChar char="ü"/>
            </a:pPr>
            <a:endParaRPr lang="en-US" sz="1800" b="1" dirty="0">
              <a:solidFill>
                <a:srgbClr val="002060"/>
              </a:solidFill>
              <a:cs typeface="Times New Roman" pitchFamily="18" charset="0"/>
            </a:endParaRPr>
          </a:p>
        </p:txBody>
      </p:sp>
      <p:sp>
        <p:nvSpPr>
          <p:cNvPr id="2" name="Rectangle 1"/>
          <p:cNvSpPr/>
          <p:nvPr/>
        </p:nvSpPr>
        <p:spPr>
          <a:xfrm>
            <a:off x="152400" y="1695390"/>
            <a:ext cx="5217775" cy="400110"/>
          </a:xfrm>
          <a:prstGeom prst="rect">
            <a:avLst/>
          </a:prstGeom>
        </p:spPr>
        <p:txBody>
          <a:bodyPr wrap="none">
            <a:spAutoFit/>
          </a:bodyPr>
          <a:lstStyle/>
          <a:p>
            <a:pPr marL="12065">
              <a:lnSpc>
                <a:spcPct val="100000"/>
              </a:lnSpc>
              <a:spcBef>
                <a:spcPts val="90"/>
              </a:spcBef>
              <a:tabLst>
                <a:tab pos="193040" algn="l"/>
              </a:tabLst>
            </a:pPr>
            <a:r>
              <a:rPr lang="en-US" sz="2000" b="1" u="sng" dirty="0">
                <a:solidFill>
                  <a:schemeClr val="accent2">
                    <a:lumMod val="75000"/>
                  </a:schemeClr>
                </a:solidFill>
                <a:latin typeface="Arial Rounded MT Bold" panose="020F0704030504030204" pitchFamily="34" charset="0"/>
                <a:cs typeface="Times New Roman" pitchFamily="18" charset="0"/>
              </a:rPr>
              <a:t>Advantages</a:t>
            </a:r>
            <a:r>
              <a:rPr lang="en-US" dirty="0">
                <a:solidFill>
                  <a:srgbClr val="2F5495"/>
                </a:solidFill>
                <a:latin typeface="Calibri"/>
                <a:cs typeface="Calibri"/>
              </a:rPr>
              <a:t> </a:t>
            </a:r>
            <a:r>
              <a:rPr lang="en-US" sz="2000" b="1" u="sng" dirty="0">
                <a:solidFill>
                  <a:schemeClr val="accent2">
                    <a:lumMod val="75000"/>
                  </a:schemeClr>
                </a:solidFill>
                <a:latin typeface="Arial Rounded MT Bold" panose="020F0704030504030204" pitchFamily="34" charset="0"/>
                <a:cs typeface="Times New Roman" pitchFamily="18" charset="0"/>
              </a:rPr>
              <a:t>of revamped e-BRC process</a:t>
            </a:r>
          </a:p>
        </p:txBody>
      </p:sp>
    </p:spTree>
    <p:extLst>
      <p:ext uri="{BB962C8B-B14F-4D97-AF65-F5344CB8AC3E}">
        <p14:creationId xmlns:p14="http://schemas.microsoft.com/office/powerpoint/2010/main" val="26668283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xmlns="" id="{62475FD7-4533-A69B-2A44-ED566E1E4B8C}"/>
              </a:ext>
            </a:extLst>
          </p:cNvPr>
          <p:cNvSpPr txBox="1"/>
          <p:nvPr/>
        </p:nvSpPr>
        <p:spPr>
          <a:xfrm>
            <a:off x="-1" y="2215742"/>
            <a:ext cx="9143999" cy="4534190"/>
          </a:xfrm>
          <a:prstGeom prst="rect">
            <a:avLst/>
          </a:prstGeom>
          <a:noFill/>
        </p:spPr>
        <p:txBody>
          <a:bodyPr wrap="square">
            <a:spAutoFit/>
          </a:bodyPr>
          <a:lstStyle/>
          <a:p>
            <a:pPr marL="698500" lvl="1" indent="-228600">
              <a:lnSpc>
                <a:spcPct val="100000"/>
              </a:lnSpc>
              <a:buAutoNum type="alphaUcPeriod"/>
              <a:tabLst>
                <a:tab pos="698500" algn="l"/>
              </a:tabLst>
            </a:pPr>
            <a:r>
              <a:rPr lang="en-US" sz="1400" dirty="0">
                <a:solidFill>
                  <a:srgbClr val="002060"/>
                </a:solidFill>
                <a:latin typeface="Arial" panose="020B0604020202020204" pitchFamily="34" charset="0"/>
                <a:cs typeface="Arial" panose="020B0604020202020204" pitchFamily="34" charset="0"/>
              </a:rPr>
              <a:t>Multiple IRM’s can be added.</a:t>
            </a:r>
          </a:p>
          <a:p>
            <a:pPr marL="698500" lvl="1" indent="-228600">
              <a:lnSpc>
                <a:spcPct val="100000"/>
              </a:lnSpc>
              <a:spcBef>
                <a:spcPts val="60"/>
              </a:spcBef>
              <a:buAutoNum type="alphaUcPeriod"/>
              <a:tabLst>
                <a:tab pos="698500" algn="l"/>
              </a:tabLst>
            </a:pPr>
            <a:r>
              <a:rPr lang="en-US" sz="1400" dirty="0">
                <a:solidFill>
                  <a:srgbClr val="002060"/>
                </a:solidFill>
                <a:latin typeface="Arial" panose="020B0604020202020204" pitchFamily="34" charset="0"/>
                <a:cs typeface="Arial" panose="020B0604020202020204" pitchFamily="34" charset="0"/>
              </a:rPr>
              <a:t>IRM of same currency can only be clubbed.</a:t>
            </a:r>
          </a:p>
          <a:p>
            <a:pPr marL="698500" lvl="1" indent="-228600">
              <a:lnSpc>
                <a:spcPct val="100000"/>
              </a:lnSpc>
              <a:spcBef>
                <a:spcPts val="50"/>
              </a:spcBef>
              <a:buAutoNum type="alphaUcPeriod"/>
              <a:tabLst>
                <a:tab pos="698500" algn="l"/>
              </a:tabLst>
            </a:pPr>
            <a:r>
              <a:rPr lang="en-US" sz="1400" dirty="0">
                <a:solidFill>
                  <a:srgbClr val="002060"/>
                </a:solidFill>
                <a:latin typeface="Arial" panose="020B0604020202020204" pitchFamily="34" charset="0"/>
                <a:cs typeface="Arial" panose="020B0604020202020204" pitchFamily="34" charset="0"/>
              </a:rPr>
              <a:t>User cannot generate </a:t>
            </a:r>
            <a:r>
              <a:rPr lang="en-US" sz="1400" dirty="0" err="1">
                <a:solidFill>
                  <a:srgbClr val="002060"/>
                </a:solidFill>
                <a:latin typeface="Arial" panose="020B0604020202020204" pitchFamily="34" charset="0"/>
                <a:cs typeface="Arial" panose="020B0604020202020204" pitchFamily="34" charset="0"/>
              </a:rPr>
              <a:t>eBRC</a:t>
            </a:r>
            <a:r>
              <a:rPr lang="en-US" sz="1400" dirty="0">
                <a:solidFill>
                  <a:srgbClr val="002060"/>
                </a:solidFill>
                <a:latin typeface="Arial" panose="020B0604020202020204" pitchFamily="34" charset="0"/>
                <a:cs typeface="Arial" panose="020B0604020202020204" pitchFamily="34" charset="0"/>
              </a:rPr>
              <a:t> for P0101 and P0108 (Purpose Code not in P0101 and P0108)</a:t>
            </a:r>
          </a:p>
          <a:p>
            <a:pPr marL="698500" marR="6985" lvl="1" indent="-228600" algn="just">
              <a:lnSpc>
                <a:spcPct val="103800"/>
              </a:lnSpc>
              <a:spcBef>
                <a:spcPts val="785"/>
              </a:spcBef>
              <a:buAutoNum type="alphaUcPeriod"/>
              <a:tabLst>
                <a:tab pos="698500" algn="l"/>
              </a:tabLst>
            </a:pPr>
            <a:r>
              <a:rPr lang="en-US" sz="1400" dirty="0">
                <a:solidFill>
                  <a:srgbClr val="002060"/>
                </a:solidFill>
                <a:latin typeface="Arial" panose="020B0604020202020204" pitchFamily="34" charset="0"/>
                <a:cs typeface="Arial" panose="020B0604020202020204" pitchFamily="34" charset="0"/>
              </a:rPr>
              <a:t>To generate the </a:t>
            </a:r>
            <a:r>
              <a:rPr lang="en-US" sz="1400" dirty="0" err="1">
                <a:solidFill>
                  <a:srgbClr val="002060"/>
                </a:solidFill>
                <a:latin typeface="Arial" panose="020B0604020202020204" pitchFamily="34" charset="0"/>
                <a:cs typeface="Arial" panose="020B0604020202020204" pitchFamily="34" charset="0"/>
              </a:rPr>
              <a:t>eBRC</a:t>
            </a:r>
            <a:r>
              <a:rPr lang="en-US" sz="1400" dirty="0">
                <a:solidFill>
                  <a:srgbClr val="002060"/>
                </a:solidFill>
                <a:latin typeface="Arial" panose="020B0604020202020204" pitchFamily="34" charset="0"/>
                <a:cs typeface="Arial" panose="020B0604020202020204" pitchFamily="34" charset="0"/>
              </a:rPr>
              <a:t> for purpose code P0103 for stand-alone or with clubbed, shipping bill  date/Invoice should be greater than or equal to the remittance date. No </a:t>
            </a:r>
            <a:r>
              <a:rPr lang="en-US" sz="1400" dirty="0" err="1">
                <a:solidFill>
                  <a:srgbClr val="002060"/>
                </a:solidFill>
                <a:latin typeface="Arial" panose="020B0604020202020204" pitchFamily="34" charset="0"/>
                <a:cs typeface="Arial" panose="020B0604020202020204" pitchFamily="34" charset="0"/>
              </a:rPr>
              <a:t>ebrc</a:t>
            </a:r>
            <a:r>
              <a:rPr lang="en-US" sz="1400" dirty="0">
                <a:solidFill>
                  <a:srgbClr val="002060"/>
                </a:solidFill>
                <a:latin typeface="Arial" panose="020B0604020202020204" pitchFamily="34" charset="0"/>
                <a:cs typeface="Arial" panose="020B0604020202020204" pitchFamily="34" charset="0"/>
              </a:rPr>
              <a:t> generation to be  allowed before the shipping bill/invoice date even for advance payment.</a:t>
            </a:r>
          </a:p>
          <a:p>
            <a:pPr marL="698500" lvl="1" indent="-228600">
              <a:lnSpc>
                <a:spcPts val="1410"/>
              </a:lnSpc>
              <a:spcBef>
                <a:spcPts val="840"/>
              </a:spcBef>
              <a:buAutoNum type="alphaUcPeriod"/>
              <a:tabLst>
                <a:tab pos="698500" algn="l"/>
              </a:tabLst>
            </a:pPr>
            <a:r>
              <a:rPr lang="en-US" sz="1400" dirty="0">
                <a:solidFill>
                  <a:srgbClr val="002060"/>
                </a:solidFill>
                <a:latin typeface="Arial" panose="020B0604020202020204" pitchFamily="34" charset="0"/>
                <a:cs typeface="Arial" panose="020B0604020202020204" pitchFamily="34" charset="0"/>
              </a:rPr>
              <a:t>P0103 can be used standalone to generate </a:t>
            </a:r>
            <a:r>
              <a:rPr lang="en-US" sz="1400" dirty="0" err="1">
                <a:solidFill>
                  <a:srgbClr val="002060"/>
                </a:solidFill>
                <a:latin typeface="Arial" panose="020B0604020202020204" pitchFamily="34" charset="0"/>
                <a:cs typeface="Arial" panose="020B0604020202020204" pitchFamily="34" charset="0"/>
              </a:rPr>
              <a:t>eBRC</a:t>
            </a:r>
            <a:r>
              <a:rPr lang="en-US" sz="1400" dirty="0">
                <a:solidFill>
                  <a:srgbClr val="002060"/>
                </a:solidFill>
                <a:latin typeface="Arial" panose="020B0604020202020204" pitchFamily="34" charset="0"/>
                <a:cs typeface="Arial" panose="020B0604020202020204" pitchFamily="34" charset="0"/>
              </a:rPr>
              <a:t>.</a:t>
            </a:r>
          </a:p>
          <a:p>
            <a:pPr marL="698500">
              <a:lnSpc>
                <a:spcPts val="1380"/>
              </a:lnSpc>
            </a:pPr>
            <a:r>
              <a:rPr lang="en-US" sz="1400" dirty="0">
                <a:solidFill>
                  <a:srgbClr val="002060"/>
                </a:solidFill>
                <a:latin typeface="Arial" panose="020B0604020202020204" pitchFamily="34" charset="0"/>
                <a:cs typeface="Arial" panose="020B0604020202020204" pitchFamily="34" charset="0"/>
              </a:rPr>
              <a:t>P0103 can be clubbed with P0807 in case of Services &gt; IT.</a:t>
            </a:r>
          </a:p>
          <a:p>
            <a:pPr marL="698500" marR="78105">
              <a:lnSpc>
                <a:spcPts val="1380"/>
              </a:lnSpc>
              <a:spcBef>
                <a:spcPts val="65"/>
              </a:spcBef>
            </a:pPr>
            <a:r>
              <a:rPr lang="en-US" sz="1400" dirty="0">
                <a:solidFill>
                  <a:srgbClr val="002060"/>
                </a:solidFill>
                <a:latin typeface="Arial" panose="020B0604020202020204" pitchFamily="34" charset="0"/>
                <a:cs typeface="Arial" panose="020B0604020202020204" pitchFamily="34" charset="0"/>
              </a:rPr>
              <a:t>P0103 can be clubbed with any of the 01 Product Groups except P0101 and P0108. (Purpose  code list at the end of the help manual)</a:t>
            </a:r>
          </a:p>
          <a:p>
            <a:pPr marL="698500">
              <a:lnSpc>
                <a:spcPts val="1315"/>
              </a:lnSpc>
            </a:pPr>
            <a:r>
              <a:rPr lang="en-US" sz="1400" dirty="0">
                <a:solidFill>
                  <a:srgbClr val="002060"/>
                </a:solidFill>
                <a:latin typeface="Arial" panose="020B0604020202020204" pitchFamily="34" charset="0"/>
                <a:cs typeface="Arial" panose="020B0604020202020204" pitchFamily="34" charset="0"/>
              </a:rPr>
              <a:t>P0103 can be clubbed with P1505 to generate </a:t>
            </a:r>
            <a:r>
              <a:rPr lang="en-US" sz="1400" dirty="0" err="1">
                <a:solidFill>
                  <a:srgbClr val="002060"/>
                </a:solidFill>
                <a:latin typeface="Arial" panose="020B0604020202020204" pitchFamily="34" charset="0"/>
                <a:cs typeface="Arial" panose="020B0604020202020204" pitchFamily="34" charset="0"/>
              </a:rPr>
              <a:t>eBRC</a:t>
            </a:r>
            <a:r>
              <a:rPr lang="en-US" sz="1400" dirty="0">
                <a:solidFill>
                  <a:srgbClr val="002060"/>
                </a:solidFill>
                <a:latin typeface="Arial" panose="020B0604020202020204" pitchFamily="34" charset="0"/>
                <a:cs typeface="Arial" panose="020B0604020202020204" pitchFamily="34" charset="0"/>
              </a:rPr>
              <a:t>.</a:t>
            </a:r>
          </a:p>
          <a:p>
            <a:pPr marL="698500" marR="5080" lvl="1" indent="-698500" algn="r">
              <a:lnSpc>
                <a:spcPts val="1410"/>
              </a:lnSpc>
              <a:buAutoNum type="alphaUcPeriod" startAt="6"/>
              <a:tabLst>
                <a:tab pos="698500" algn="l"/>
              </a:tabLst>
            </a:pPr>
            <a:r>
              <a:rPr lang="en-US" sz="1400" dirty="0">
                <a:solidFill>
                  <a:srgbClr val="002060"/>
                </a:solidFill>
                <a:latin typeface="Arial" panose="020B0604020202020204" pitchFamily="34" charset="0"/>
                <a:cs typeface="Arial" panose="020B0604020202020204" pitchFamily="34" charset="0"/>
              </a:rPr>
              <a:t>No two purpose codes will be allowed to be clubbed to generate the single </a:t>
            </a:r>
            <a:r>
              <a:rPr lang="en-US" sz="1400" dirty="0" err="1">
                <a:solidFill>
                  <a:srgbClr val="002060"/>
                </a:solidFill>
                <a:latin typeface="Arial" panose="020B0604020202020204" pitchFamily="34" charset="0"/>
                <a:cs typeface="Arial" panose="020B0604020202020204" pitchFamily="34" charset="0"/>
              </a:rPr>
              <a:t>eBRC</a:t>
            </a:r>
            <a:r>
              <a:rPr lang="en-US" sz="1400" dirty="0">
                <a:solidFill>
                  <a:srgbClr val="002060"/>
                </a:solidFill>
                <a:latin typeface="Arial" panose="020B0604020202020204" pitchFamily="34" charset="0"/>
                <a:cs typeface="Arial" panose="020B0604020202020204" pitchFamily="34" charset="0"/>
              </a:rPr>
              <a:t> Except P0103</a:t>
            </a:r>
          </a:p>
          <a:p>
            <a:pPr marR="8890" algn="r">
              <a:lnSpc>
                <a:spcPct val="100000"/>
              </a:lnSpc>
              <a:spcBef>
                <a:spcPts val="45"/>
              </a:spcBef>
            </a:pPr>
            <a:r>
              <a:rPr lang="en-US" sz="1400" dirty="0">
                <a:solidFill>
                  <a:srgbClr val="002060"/>
                </a:solidFill>
                <a:latin typeface="Arial" panose="020B0604020202020204" pitchFamily="34" charset="0"/>
                <a:cs typeface="Arial" panose="020B0604020202020204" pitchFamily="34" charset="0"/>
              </a:rPr>
              <a:t>(Advance payment) which can be clubbed with any other purpose codes for inward remittance.</a:t>
            </a:r>
          </a:p>
          <a:p>
            <a:pPr marL="698500" marR="128905" lvl="1" indent="-228600">
              <a:lnSpc>
                <a:spcPct val="103299"/>
              </a:lnSpc>
              <a:spcBef>
                <a:spcPts val="805"/>
              </a:spcBef>
              <a:buAutoNum type="alphaUcPeriod" startAt="7"/>
              <a:tabLst>
                <a:tab pos="698500" algn="l"/>
              </a:tabLst>
            </a:pPr>
            <a:r>
              <a:rPr lang="en-US" sz="1400" dirty="0">
                <a:solidFill>
                  <a:srgbClr val="002060"/>
                </a:solidFill>
                <a:latin typeface="Arial" panose="020B0604020202020204" pitchFamily="34" charset="0"/>
                <a:cs typeface="Arial" panose="020B0604020202020204" pitchFamily="34" charset="0"/>
              </a:rPr>
              <a:t>For Services &gt; IT, only these three purpose codes are applicable - P0802, P0803, P0807 and  P0103.</a:t>
            </a:r>
          </a:p>
          <a:p>
            <a:pPr marL="698500" lvl="1" indent="-228600">
              <a:lnSpc>
                <a:spcPct val="100000"/>
              </a:lnSpc>
              <a:spcBef>
                <a:spcPts val="50"/>
              </a:spcBef>
              <a:buAutoNum type="alphaUcPeriod" startAt="7"/>
              <a:tabLst>
                <a:tab pos="698500" algn="l"/>
              </a:tabLst>
            </a:pPr>
            <a:r>
              <a:rPr lang="en-US" sz="1400" dirty="0">
                <a:solidFill>
                  <a:srgbClr val="002060"/>
                </a:solidFill>
                <a:latin typeface="Arial" panose="020B0604020202020204" pitchFamily="34" charset="0"/>
                <a:cs typeface="Arial" panose="020B0604020202020204" pitchFamily="34" charset="0"/>
              </a:rPr>
              <a:t>One Shipping bill can be </a:t>
            </a:r>
            <a:r>
              <a:rPr lang="en-US" sz="1400" dirty="0" err="1">
                <a:solidFill>
                  <a:srgbClr val="002060"/>
                </a:solidFill>
                <a:latin typeface="Arial" panose="020B0604020202020204" pitchFamily="34" charset="0"/>
                <a:cs typeface="Arial" panose="020B0604020202020204" pitchFamily="34" charset="0"/>
              </a:rPr>
              <a:t>utilised</a:t>
            </a:r>
            <a:r>
              <a:rPr lang="en-US" sz="1400" dirty="0">
                <a:solidFill>
                  <a:srgbClr val="002060"/>
                </a:solidFill>
                <a:latin typeface="Arial" panose="020B0604020202020204" pitchFamily="34" charset="0"/>
                <a:cs typeface="Arial" panose="020B0604020202020204" pitchFamily="34" charset="0"/>
              </a:rPr>
              <a:t> for two or more </a:t>
            </a:r>
            <a:r>
              <a:rPr lang="en-US" sz="1400" dirty="0" err="1">
                <a:solidFill>
                  <a:srgbClr val="002060"/>
                </a:solidFill>
                <a:latin typeface="Arial" panose="020B0604020202020204" pitchFamily="34" charset="0"/>
                <a:cs typeface="Arial" panose="020B0604020202020204" pitchFamily="34" charset="0"/>
              </a:rPr>
              <a:t>eBRC</a:t>
            </a:r>
            <a:r>
              <a:rPr lang="en-US" sz="1400" dirty="0">
                <a:solidFill>
                  <a:srgbClr val="002060"/>
                </a:solidFill>
                <a:latin typeface="Arial" panose="020B0604020202020204" pitchFamily="34" charset="0"/>
                <a:cs typeface="Arial" panose="020B0604020202020204" pitchFamily="34" charset="0"/>
              </a:rPr>
              <a:t> of different banks.</a:t>
            </a:r>
          </a:p>
          <a:p>
            <a:pPr marL="698500" lvl="1" indent="-228600">
              <a:lnSpc>
                <a:spcPct val="100000"/>
              </a:lnSpc>
              <a:spcBef>
                <a:spcPts val="850"/>
              </a:spcBef>
              <a:buAutoNum type="alphaUcPeriod" startAt="7"/>
              <a:tabLst>
                <a:tab pos="697865" algn="l"/>
                <a:tab pos="698500" algn="l"/>
              </a:tabLst>
            </a:pPr>
            <a:r>
              <a:rPr lang="en-US" sz="1400" dirty="0">
                <a:solidFill>
                  <a:srgbClr val="002060"/>
                </a:solidFill>
                <a:latin typeface="Arial" panose="020B0604020202020204" pitchFamily="34" charset="0"/>
                <a:cs typeface="Arial" panose="020B0604020202020204" pitchFamily="34" charset="0"/>
              </a:rPr>
              <a:t>IRM of the same bank name and Bank account number can only be clubbed.</a:t>
            </a:r>
          </a:p>
          <a:p>
            <a:pPr>
              <a:lnSpc>
                <a:spcPct val="100000"/>
              </a:lnSpc>
              <a:spcBef>
                <a:spcPts val="15"/>
              </a:spcBef>
            </a:pPr>
            <a:endParaRPr lang="en-US" sz="1400" dirty="0">
              <a:solidFill>
                <a:srgbClr val="002060"/>
              </a:solidFill>
              <a:latin typeface="Arial" panose="020B0604020202020204" pitchFamily="34" charset="0"/>
              <a:cs typeface="Arial" panose="020B0604020202020204" pitchFamily="34" charset="0"/>
            </a:endParaRPr>
          </a:p>
          <a:p>
            <a:pPr marL="12700" marR="7620">
              <a:lnSpc>
                <a:spcPct val="121700"/>
              </a:lnSpc>
              <a:spcBef>
                <a:spcPts val="5"/>
              </a:spcBef>
            </a:pPr>
            <a:r>
              <a:rPr lang="en-US" sz="1400" dirty="0">
                <a:solidFill>
                  <a:srgbClr val="002060"/>
                </a:solidFill>
                <a:latin typeface="Arial" panose="020B0604020202020204" pitchFamily="34" charset="0"/>
                <a:cs typeface="Arial" panose="020B0604020202020204" pitchFamily="34" charset="0"/>
              </a:rPr>
              <a:t>In the case of Service Exports, Exporters will be able to view and attach invoices that have SAC codes  matching the description of the same services only.</a:t>
            </a:r>
          </a:p>
        </p:txBody>
      </p:sp>
      <p:sp>
        <p:nvSpPr>
          <p:cNvPr id="2" name="Rectangle 1"/>
          <p:cNvSpPr/>
          <p:nvPr/>
        </p:nvSpPr>
        <p:spPr>
          <a:xfrm>
            <a:off x="0" y="1631716"/>
            <a:ext cx="5195268" cy="400110"/>
          </a:xfrm>
          <a:prstGeom prst="rect">
            <a:avLst/>
          </a:prstGeom>
        </p:spPr>
        <p:txBody>
          <a:bodyPr wrap="none">
            <a:spAutoFit/>
          </a:bodyPr>
          <a:lstStyle/>
          <a:p>
            <a:pPr marL="12065">
              <a:lnSpc>
                <a:spcPct val="100000"/>
              </a:lnSpc>
              <a:spcBef>
                <a:spcPts val="90"/>
              </a:spcBef>
              <a:tabLst>
                <a:tab pos="193040" algn="l"/>
              </a:tabLst>
            </a:pPr>
            <a:r>
              <a:rPr lang="en-IN" sz="2000" b="1" u="sng" dirty="0">
                <a:solidFill>
                  <a:schemeClr val="accent2">
                    <a:lumMod val="75000"/>
                  </a:schemeClr>
                </a:solidFill>
                <a:latin typeface="Arial Rounded MT Bold" panose="020F0704030504030204" pitchFamily="34" charset="0"/>
                <a:cs typeface="Times New Roman" pitchFamily="18" charset="0"/>
              </a:rPr>
              <a:t>General</a:t>
            </a:r>
            <a:r>
              <a:rPr lang="en-IN" spc="5" dirty="0">
                <a:solidFill>
                  <a:srgbClr val="2F5495"/>
                </a:solidFill>
                <a:latin typeface="Calibri"/>
                <a:cs typeface="Calibri"/>
              </a:rPr>
              <a:t> </a:t>
            </a:r>
            <a:r>
              <a:rPr lang="en-IN" sz="2000" b="1" u="sng" dirty="0">
                <a:solidFill>
                  <a:schemeClr val="accent2">
                    <a:lumMod val="75000"/>
                  </a:schemeClr>
                </a:solidFill>
                <a:latin typeface="Arial Rounded MT Bold" panose="020F0704030504030204" pitchFamily="34" charset="0"/>
                <a:cs typeface="Times New Roman" pitchFamily="18" charset="0"/>
              </a:rPr>
              <a:t>guidelines for generating </a:t>
            </a:r>
            <a:r>
              <a:rPr lang="en-IN" sz="2000" b="1" u="sng" dirty="0" err="1">
                <a:solidFill>
                  <a:schemeClr val="accent2">
                    <a:lumMod val="75000"/>
                  </a:schemeClr>
                </a:solidFill>
                <a:latin typeface="Arial Rounded MT Bold" panose="020F0704030504030204" pitchFamily="34" charset="0"/>
                <a:cs typeface="Times New Roman" pitchFamily="18" charset="0"/>
              </a:rPr>
              <a:t>eBRC</a:t>
            </a:r>
            <a:r>
              <a:rPr lang="en-IN" sz="2000" b="1" u="sng" dirty="0">
                <a:solidFill>
                  <a:schemeClr val="accent2">
                    <a:lumMod val="75000"/>
                  </a:schemeClr>
                </a:solidFill>
                <a:latin typeface="Arial Rounded MT Bold" panose="020F0704030504030204" pitchFamily="34" charset="0"/>
                <a:cs typeface="Times New Roman" pitchFamily="18" charset="0"/>
              </a:rPr>
              <a:t>:</a:t>
            </a:r>
          </a:p>
        </p:txBody>
      </p:sp>
    </p:spTree>
    <p:extLst>
      <p:ext uri="{BB962C8B-B14F-4D97-AF65-F5344CB8AC3E}">
        <p14:creationId xmlns:p14="http://schemas.microsoft.com/office/powerpoint/2010/main" val="31001304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xmlns="" id="{31E34400-80C1-3432-7CFA-398569AB8D1C}"/>
              </a:ext>
            </a:extLst>
          </p:cNvPr>
          <p:cNvSpPr txBox="1"/>
          <p:nvPr/>
        </p:nvSpPr>
        <p:spPr>
          <a:xfrm>
            <a:off x="0" y="1066800"/>
            <a:ext cx="9143999" cy="2215991"/>
          </a:xfrm>
          <a:prstGeom prst="rect">
            <a:avLst/>
          </a:prstGeom>
          <a:noFill/>
        </p:spPr>
        <p:txBody>
          <a:bodyPr wrap="square">
            <a:spAutoFit/>
          </a:bodyPr>
          <a:lstStyle/>
          <a:p>
            <a:pPr>
              <a:lnSpc>
                <a:spcPct val="150000"/>
              </a:lnSpc>
              <a:spcBef>
                <a:spcPts val="55"/>
              </a:spcBef>
            </a:pPr>
            <a:endParaRPr lang="en-US" sz="3600" dirty="0">
              <a:latin typeface="Calibri"/>
              <a:cs typeface="Calibri"/>
            </a:endParaRPr>
          </a:p>
          <a:p>
            <a:pPr marL="12700">
              <a:lnSpc>
                <a:spcPct val="150000"/>
              </a:lnSpc>
            </a:pPr>
            <a:r>
              <a:rPr lang="en-US" sz="1400" spc="-5" dirty="0">
                <a:latin typeface="Arial" panose="020B0604020202020204" pitchFamily="34" charset="0"/>
                <a:cs typeface="Arial" panose="020B0604020202020204" pitchFamily="34" charset="0"/>
              </a:rPr>
              <a:t>To</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View</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IRM/ORM</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uploaded </a:t>
            </a:r>
            <a:r>
              <a:rPr lang="en-US" sz="1400" dirty="0">
                <a:latin typeface="Arial" panose="020B0604020202020204" pitchFamily="34" charset="0"/>
                <a:cs typeface="Arial" panose="020B0604020202020204" pitchFamily="34" charset="0"/>
              </a:rPr>
              <a:t>by</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Bank,</a:t>
            </a:r>
            <a:r>
              <a:rPr lang="en-US" sz="1400" spc="3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exporter</a:t>
            </a:r>
            <a:r>
              <a:rPr lang="en-US" sz="1400" b="1"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go</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below mentioned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path</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DGFT</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website</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241300" marR="478155" indent="-228600">
              <a:lnSpc>
                <a:spcPct val="150000"/>
              </a:lnSpc>
              <a:spcBef>
                <a:spcPts val="5"/>
              </a:spcBef>
              <a:buAutoNum type="arabicPeriod"/>
              <a:tabLst>
                <a:tab pos="241300" algn="l"/>
              </a:tabLst>
            </a:pPr>
            <a:r>
              <a:rPr lang="en-US" sz="1400" spc="-5" dirty="0">
                <a:latin typeface="Arial" panose="020B0604020202020204" pitchFamily="34" charset="0"/>
                <a:cs typeface="Arial" panose="020B0604020202020204" pitchFamily="34" charset="0"/>
              </a:rPr>
              <a:t>Visit</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DGFT</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website</a:t>
            </a:r>
            <a:r>
              <a:rPr lang="en-US" sz="1400" spc="35" dirty="0">
                <a:solidFill>
                  <a:srgbClr val="0562C1"/>
                </a:solidFill>
                <a:latin typeface="Arial" panose="020B0604020202020204" pitchFamily="34" charset="0"/>
                <a:cs typeface="Arial" panose="020B0604020202020204" pitchFamily="34" charset="0"/>
              </a:rPr>
              <a:t> </a:t>
            </a:r>
            <a:r>
              <a:rPr lang="en-US" sz="1400" b="1" u="heavy" spc="-5" dirty="0">
                <a:solidFill>
                  <a:srgbClr val="0562C1"/>
                </a:solidFill>
                <a:uFill>
                  <a:solidFill>
                    <a:srgbClr val="0562C1"/>
                  </a:solidFill>
                </a:uFill>
                <a:latin typeface="Arial" panose="020B0604020202020204" pitchFamily="34" charset="0"/>
                <a:cs typeface="Arial" panose="020B0604020202020204" pitchFamily="34" charset="0"/>
              </a:rPr>
              <a:t>https://</a:t>
            </a:r>
            <a:r>
              <a:rPr lang="en-US" sz="1400" b="1" u="heavy" spc="-5" dirty="0">
                <a:solidFill>
                  <a:schemeClr val="accent2">
                    <a:lumMod val="60000"/>
                    <a:lumOff val="40000"/>
                  </a:schemeClr>
                </a:solidFill>
                <a:uFill>
                  <a:solidFill>
                    <a:srgbClr val="0562C1"/>
                  </a:solidFill>
                </a:uFill>
                <a:latin typeface="Arial" panose="020B0604020202020204" pitchFamily="34" charset="0"/>
                <a:cs typeface="Arial" panose="020B0604020202020204" pitchFamily="34" charset="0"/>
                <a:hlinkClick r:id="rId3"/>
              </a:rPr>
              <a:t>www.dgft.gov.in/CP</a:t>
            </a:r>
            <a:r>
              <a:rPr lang="en-US" sz="1400" b="1" spc="25" dirty="0">
                <a:solidFill>
                  <a:schemeClr val="accent2">
                    <a:lumMod val="60000"/>
                    <a:lumOff val="40000"/>
                  </a:schemeClr>
                </a:solidFill>
                <a:latin typeface="Arial" panose="020B0604020202020204" pitchFamily="34" charset="0"/>
                <a:cs typeface="Arial" panose="020B0604020202020204" pitchFamily="34" charset="0"/>
                <a:hlinkClick r:id="rId3"/>
              </a:rPr>
              <a:t> </a:t>
            </a:r>
            <a:r>
              <a:rPr lang="en-US" sz="1400" spc="-5" dirty="0">
                <a:latin typeface="Arial" panose="020B0604020202020204" pitchFamily="34" charset="0"/>
                <a:cs typeface="Arial" panose="020B0604020202020204" pitchFamily="34" charset="0"/>
              </a:rPr>
              <a:t>and</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login</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into</a:t>
            </a:r>
            <a:r>
              <a:rPr lang="en-US" sz="1400"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portal</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using</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valid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credentials</a:t>
            </a:r>
            <a:r>
              <a:rPr lang="en-US" sz="1400" spc="-5"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241300" marR="113664" indent="-228600">
              <a:lnSpc>
                <a:spcPct val="150000"/>
              </a:lnSpc>
              <a:buAutoNum type="arabicPeriod"/>
              <a:tabLst>
                <a:tab pos="241300" algn="l"/>
              </a:tabLst>
            </a:pPr>
            <a:r>
              <a:rPr lang="en-US" sz="1400" spc="-5" dirty="0">
                <a:latin typeface="Arial" panose="020B0604020202020204" pitchFamily="34" charset="0"/>
                <a:cs typeface="Arial" panose="020B0604020202020204" pitchFamily="34" charset="0"/>
              </a:rPr>
              <a:t>Post</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logins</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go</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dirty="0">
                <a:latin typeface="Arial" panose="020B0604020202020204" pitchFamily="34" charset="0"/>
                <a:cs typeface="Arial" panose="020B0604020202020204" pitchFamily="34" charset="0"/>
              </a:rPr>
              <a:t> the</a:t>
            </a:r>
            <a:r>
              <a:rPr lang="en-US" sz="1400"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Services</a:t>
            </a:r>
            <a:r>
              <a:rPr lang="en-US" sz="1400" spc="-5" dirty="0">
                <a:latin typeface="Arial" panose="020B0604020202020204" pitchFamily="34" charset="0"/>
                <a:cs typeface="Arial" panose="020B0604020202020204" pitchFamily="34" charset="0"/>
              </a:rPr>
              <a:t>&gt;</a:t>
            </a:r>
            <a:r>
              <a:rPr lang="en-US" sz="1400" spc="5" dirty="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Select </a:t>
            </a:r>
            <a:r>
              <a:rPr lang="en-US" sz="1400" b="1" spc="-5" dirty="0" err="1" smtClean="0">
                <a:latin typeface="Arial" panose="020B0604020202020204" pitchFamily="34" charset="0"/>
                <a:cs typeface="Arial" panose="020B0604020202020204" pitchFamily="34" charset="0"/>
              </a:rPr>
              <a:t>eBRC</a:t>
            </a:r>
            <a:r>
              <a:rPr lang="en-US" sz="1400" spc="-5" dirty="0">
                <a:latin typeface="Arial" panose="020B0604020202020204" pitchFamily="34" charset="0"/>
                <a:cs typeface="Arial" panose="020B0604020202020204" pitchFamily="34" charset="0"/>
              </a:rPr>
              <a:t>&gt;</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Click </a:t>
            </a:r>
            <a:r>
              <a:rPr lang="en-US" sz="1400" spc="-5" dirty="0">
                <a:latin typeface="Arial" panose="020B0604020202020204" pitchFamily="34" charset="0"/>
                <a:cs typeface="Arial" panose="020B0604020202020204" pitchFamily="34" charset="0"/>
              </a:rPr>
              <a:t>on</a:t>
            </a:r>
            <a:r>
              <a:rPr lang="en-US" sz="1400" spc="25" dirty="0">
                <a:latin typeface="Arial" panose="020B0604020202020204" pitchFamily="34" charset="0"/>
                <a:cs typeface="Arial" panose="020B0604020202020204" pitchFamily="34" charset="0"/>
              </a:rPr>
              <a:t> </a:t>
            </a:r>
            <a:r>
              <a:rPr lang="en-US" sz="1400" b="1" spc="-5" dirty="0" smtClean="0">
                <a:latin typeface="Arial" panose="020B0604020202020204" pitchFamily="34" charset="0"/>
                <a:cs typeface="Arial" panose="020B0604020202020204" pitchFamily="34" charset="0"/>
              </a:rPr>
              <a:t>IRM/ORM repository</a:t>
            </a:r>
            <a:r>
              <a:rPr lang="en-US" sz="1400" spc="-5" dirty="0">
                <a:latin typeface="Arial" panose="020B0604020202020204" pitchFamily="34" charset="0"/>
                <a:cs typeface="Arial" panose="020B0604020202020204" pitchFamily="34" charset="0"/>
              </a:rPr>
              <a:t>.</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redirected</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 View</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IRM/ORM screen.</a:t>
            </a:r>
            <a:endParaRPr lang="en-US" sz="1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xmlns="" id="{EE8AA713-12FF-AD0E-C253-71862C0800E1}"/>
              </a:ext>
            </a:extLst>
          </p:cNvPr>
          <p:cNvSpPr txBox="1"/>
          <p:nvPr/>
        </p:nvSpPr>
        <p:spPr>
          <a:xfrm>
            <a:off x="152400" y="1475109"/>
            <a:ext cx="4953000" cy="400110"/>
          </a:xfrm>
          <a:prstGeom prst="rect">
            <a:avLst/>
          </a:prstGeom>
          <a:noFill/>
        </p:spPr>
        <p:txBody>
          <a:bodyPr wrap="square">
            <a:spAutoFit/>
          </a:bodyPr>
          <a:lstStyle/>
          <a:p>
            <a:r>
              <a:rPr lang="en-US" sz="2000" b="1" u="sng" dirty="0" smtClean="0">
                <a:solidFill>
                  <a:srgbClr val="002060"/>
                </a:solidFill>
                <a:latin typeface="Arial Rounded MT Bold" panose="020F0704030504030204" pitchFamily="34" charset="0"/>
                <a:cs typeface="Times New Roman" pitchFamily="18" charset="0"/>
              </a:rPr>
              <a:t> </a:t>
            </a:r>
            <a:r>
              <a:rPr lang="en-US" sz="2000" b="1" u="sng" dirty="0">
                <a:solidFill>
                  <a:srgbClr val="002060"/>
                </a:solidFill>
                <a:latin typeface="Arial Rounded MT Bold" panose="020F0704030504030204" pitchFamily="34" charset="0"/>
                <a:cs typeface="Times New Roman" pitchFamily="18" charset="0"/>
              </a:rPr>
              <a:t>View and Bulk Download IRM / ORM</a:t>
            </a:r>
          </a:p>
        </p:txBody>
      </p:sp>
      <p:grpSp>
        <p:nvGrpSpPr>
          <p:cNvPr id="6" name="object 6"/>
          <p:cNvGrpSpPr/>
          <p:nvPr/>
        </p:nvGrpSpPr>
        <p:grpSpPr>
          <a:xfrm>
            <a:off x="2214371" y="3124200"/>
            <a:ext cx="5782057" cy="3581400"/>
            <a:chOff x="694943" y="2971800"/>
            <a:chExt cx="6383020" cy="4130040"/>
          </a:xfrm>
        </p:grpSpPr>
        <p:pic>
          <p:nvPicPr>
            <p:cNvPr id="7" name="object 7"/>
            <p:cNvPicPr/>
            <p:nvPr/>
          </p:nvPicPr>
          <p:blipFill>
            <a:blip r:embed="rId4" cstate="print"/>
            <a:stretch>
              <a:fillRect/>
            </a:stretch>
          </p:blipFill>
          <p:spPr>
            <a:xfrm>
              <a:off x="707135" y="2983992"/>
              <a:ext cx="6358128" cy="4105655"/>
            </a:xfrm>
            <a:prstGeom prst="rect">
              <a:avLst/>
            </a:prstGeom>
          </p:spPr>
        </p:pic>
        <p:sp>
          <p:nvSpPr>
            <p:cNvPr id="8" name="object 8"/>
            <p:cNvSpPr/>
            <p:nvPr/>
          </p:nvSpPr>
          <p:spPr>
            <a:xfrm>
              <a:off x="701039" y="2977896"/>
              <a:ext cx="6370320" cy="4117975"/>
            </a:xfrm>
            <a:custGeom>
              <a:avLst/>
              <a:gdLst/>
              <a:ahLst/>
              <a:cxnLst/>
              <a:rect l="l" t="t" r="r" b="b"/>
              <a:pathLst>
                <a:path w="6370320" h="4117975">
                  <a:moveTo>
                    <a:pt x="0" y="0"/>
                  </a:moveTo>
                  <a:lnTo>
                    <a:pt x="6370320" y="0"/>
                  </a:lnTo>
                  <a:lnTo>
                    <a:pt x="6370320" y="4117848"/>
                  </a:lnTo>
                  <a:lnTo>
                    <a:pt x="0" y="4117848"/>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9670150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grpSp>
        <p:nvGrpSpPr>
          <p:cNvPr id="6" name="object 5"/>
          <p:cNvGrpSpPr/>
          <p:nvPr/>
        </p:nvGrpSpPr>
        <p:grpSpPr>
          <a:xfrm>
            <a:off x="1066800" y="1600200"/>
            <a:ext cx="6436360" cy="5163820"/>
            <a:chOff x="694943" y="984503"/>
            <a:chExt cx="6436360" cy="5163820"/>
          </a:xfrm>
        </p:grpSpPr>
        <p:pic>
          <p:nvPicPr>
            <p:cNvPr id="7" name="object 6"/>
            <p:cNvPicPr/>
            <p:nvPr/>
          </p:nvPicPr>
          <p:blipFill>
            <a:blip r:embed="rId3" cstate="print"/>
            <a:stretch>
              <a:fillRect/>
            </a:stretch>
          </p:blipFill>
          <p:spPr>
            <a:xfrm>
              <a:off x="707135" y="998219"/>
              <a:ext cx="6411467" cy="5137403"/>
            </a:xfrm>
            <a:prstGeom prst="rect">
              <a:avLst/>
            </a:prstGeom>
          </p:spPr>
        </p:pic>
        <p:sp>
          <p:nvSpPr>
            <p:cNvPr id="8" name="object 7"/>
            <p:cNvSpPr/>
            <p:nvPr/>
          </p:nvSpPr>
          <p:spPr>
            <a:xfrm>
              <a:off x="701039" y="990599"/>
              <a:ext cx="6423660" cy="5151120"/>
            </a:xfrm>
            <a:custGeom>
              <a:avLst/>
              <a:gdLst/>
              <a:ahLst/>
              <a:cxnLst/>
              <a:rect l="l" t="t" r="r" b="b"/>
              <a:pathLst>
                <a:path w="6423659" h="5151120">
                  <a:moveTo>
                    <a:pt x="0" y="0"/>
                  </a:moveTo>
                  <a:lnTo>
                    <a:pt x="6423660" y="0"/>
                  </a:lnTo>
                  <a:lnTo>
                    <a:pt x="6423660" y="5151119"/>
                  </a:lnTo>
                  <a:lnTo>
                    <a:pt x="0" y="5151119"/>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35493079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pic>
        <p:nvPicPr>
          <p:cNvPr id="6" name="object 9"/>
          <p:cNvPicPr/>
          <p:nvPr/>
        </p:nvPicPr>
        <p:blipFill>
          <a:blip r:embed="rId3" cstate="print"/>
          <a:stretch>
            <a:fillRect/>
          </a:stretch>
        </p:blipFill>
        <p:spPr>
          <a:xfrm>
            <a:off x="914400" y="1447800"/>
            <a:ext cx="7010400" cy="2819400"/>
          </a:xfrm>
          <a:prstGeom prst="rect">
            <a:avLst/>
          </a:prstGeom>
        </p:spPr>
      </p:pic>
      <p:sp>
        <p:nvSpPr>
          <p:cNvPr id="2" name="Rectangle 1"/>
          <p:cNvSpPr/>
          <p:nvPr/>
        </p:nvSpPr>
        <p:spPr>
          <a:xfrm>
            <a:off x="-10733" y="4267200"/>
            <a:ext cx="9144000" cy="2543260"/>
          </a:xfrm>
          <a:prstGeom prst="rect">
            <a:avLst/>
          </a:prstGeom>
        </p:spPr>
        <p:txBody>
          <a:bodyPr wrap="square">
            <a:spAutoFit/>
          </a:bodyPr>
          <a:lstStyle/>
          <a:p>
            <a:pPr marL="330835" marR="58419" indent="-228600">
              <a:lnSpc>
                <a:spcPct val="150000"/>
              </a:lnSpc>
              <a:spcBef>
                <a:spcPts val="5"/>
              </a:spcBef>
              <a:buAutoNum type="arabicPeriod" startAt="3"/>
              <a:tabLst>
                <a:tab pos="331470" algn="l"/>
              </a:tabLst>
            </a:pPr>
            <a:r>
              <a:rPr lang="en-US" sz="1400" spc="-15" dirty="0">
                <a:latin typeface="Arial" panose="020B0604020202020204" pitchFamily="34" charset="0"/>
                <a:cs typeface="Arial" panose="020B0604020202020204" pitchFamily="34" charset="0"/>
              </a:rPr>
              <a:t>In</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view</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screen both</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search</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options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are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available,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For</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Inward </a:t>
            </a:r>
            <a:r>
              <a:rPr lang="en-US" sz="1400" dirty="0">
                <a:latin typeface="Arial" panose="020B0604020202020204" pitchFamily="34" charset="0"/>
                <a:cs typeface="Arial" panose="020B0604020202020204" pitchFamily="34" charset="0"/>
              </a:rPr>
              <a:t>Remittance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or</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for Outward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Remittance.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can</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select</a:t>
            </a:r>
            <a:r>
              <a:rPr lang="en-US" sz="1400" spc="-5" dirty="0">
                <a:latin typeface="Arial" panose="020B0604020202020204" pitchFamily="34" charset="0"/>
                <a:cs typeface="Arial" panose="020B0604020202020204" pitchFamily="34" charset="0"/>
              </a:rPr>
              <a:t> either one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among them.</a:t>
            </a:r>
            <a:r>
              <a:rPr lang="en-US" sz="1400" spc="20"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IEC</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number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populate</a:t>
            </a:r>
            <a:r>
              <a:rPr lang="en-US" sz="1400" spc="-5"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330835" marR="172720" indent="-228600">
              <a:lnSpc>
                <a:spcPct val="150000"/>
              </a:lnSpc>
              <a:buAutoNum type="arabicPeriod" startAt="3"/>
              <a:tabLst>
                <a:tab pos="331470" algn="l"/>
              </a:tabLst>
            </a:pPr>
            <a:r>
              <a:rPr lang="en-US" sz="1400" spc="-5" dirty="0">
                <a:latin typeface="Arial" panose="020B0604020202020204" pitchFamily="34" charset="0"/>
                <a:cs typeface="Arial" panose="020B0604020202020204" pitchFamily="34" charset="0"/>
              </a:rPr>
              <a:t>Exporters</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need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IRM</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number, bank</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name,</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or any</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filter</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options</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provided and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click</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on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search</a:t>
            </a:r>
            <a:r>
              <a:rPr lang="en-US" sz="1400" spc="-5" dirty="0" smtClean="0">
                <a:latin typeface="Arial" panose="020B0604020202020204" pitchFamily="34" charset="0"/>
                <a:cs typeface="Arial" panose="020B0604020202020204" pitchFamily="34" charset="0"/>
              </a:rPr>
              <a:t>.</a:t>
            </a:r>
          </a:p>
          <a:p>
            <a:pPr marL="330835" indent="-229235">
              <a:lnSpc>
                <a:spcPct val="150000"/>
              </a:lnSpc>
              <a:buAutoNum type="arabicPeriod" startAt="3"/>
              <a:tabLst>
                <a:tab pos="331470" algn="l"/>
              </a:tabLst>
            </a:pPr>
            <a:r>
              <a:rPr lang="en-US" sz="1400" spc="-5" dirty="0">
                <a:latin typeface="Arial" panose="020B0604020202020204" pitchFamily="34" charset="0"/>
                <a:cs typeface="Arial" panose="020B0604020202020204" pitchFamily="34" charset="0"/>
              </a:rPr>
              <a:t>List</a:t>
            </a:r>
            <a:r>
              <a:rPr lang="en-US" sz="1400" dirty="0">
                <a:latin typeface="Arial" panose="020B0604020202020204" pitchFamily="34" charset="0"/>
                <a:cs typeface="Arial" panose="020B0604020202020204" pitchFamily="34" charset="0"/>
              </a:rPr>
              <a:t> 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populate on</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screen</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with</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complete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details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related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IRM/</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ORM</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number.</a:t>
            </a:r>
            <a:endParaRPr lang="en-US" sz="1400" dirty="0">
              <a:latin typeface="Arial" panose="020B0604020202020204" pitchFamily="34" charset="0"/>
              <a:cs typeface="Arial" panose="020B0604020202020204" pitchFamily="34" charset="0"/>
            </a:endParaRPr>
          </a:p>
          <a:p>
            <a:pPr marL="330835" marR="5080" indent="-228600" algn="just">
              <a:lnSpc>
                <a:spcPct val="150000"/>
              </a:lnSpc>
              <a:buAutoNum type="arabicPeriod" startAt="3"/>
              <a:tabLst>
                <a:tab pos="331470" algn="l"/>
              </a:tabLst>
            </a:pPr>
            <a:r>
              <a:rPr lang="en-US" sz="1400" spc="-5" dirty="0" smtClean="0">
                <a:latin typeface="Arial" panose="020B0604020202020204" pitchFamily="34" charset="0"/>
                <a:cs typeface="Arial" panose="020B0604020202020204" pitchFamily="34" charset="0"/>
              </a:rPr>
              <a:t>For </a:t>
            </a:r>
            <a:r>
              <a:rPr lang="en-US" sz="1400" b="1" dirty="0">
                <a:latin typeface="Arial" panose="020B0604020202020204" pitchFamily="34" charset="0"/>
                <a:cs typeface="Arial" panose="020B0604020202020204" pitchFamily="34" charset="0"/>
              </a:rPr>
              <a:t>Bulk </a:t>
            </a:r>
            <a:r>
              <a:rPr lang="en-US" sz="1400" b="1" spc="-5" dirty="0">
                <a:latin typeface="Arial" panose="020B0604020202020204" pitchFamily="34" charset="0"/>
                <a:cs typeface="Arial" panose="020B0604020202020204" pitchFamily="34" charset="0"/>
              </a:rPr>
              <a:t>Download of IRMs/ORMs </a:t>
            </a:r>
            <a:r>
              <a:rPr lang="en-US" sz="1400" spc="-5" dirty="0">
                <a:latin typeface="Arial" panose="020B0604020202020204" pitchFamily="34" charset="0"/>
                <a:cs typeface="Arial" panose="020B0604020202020204" pitchFamily="34" charset="0"/>
              </a:rPr>
              <a:t>available against particular </a:t>
            </a:r>
            <a:r>
              <a:rPr lang="en-US" sz="1400" spc="-10" dirty="0">
                <a:latin typeface="Arial" panose="020B0604020202020204" pitchFamily="34" charset="0"/>
                <a:cs typeface="Arial" panose="020B0604020202020204" pitchFamily="34" charset="0"/>
              </a:rPr>
              <a:t>IEC, </a:t>
            </a:r>
            <a:r>
              <a:rPr lang="en-US" sz="1400" spc="-5" dirty="0">
                <a:latin typeface="Arial" panose="020B0604020202020204" pitchFamily="34" charset="0"/>
                <a:cs typeface="Arial" panose="020B0604020202020204" pitchFamily="34" charset="0"/>
              </a:rPr>
              <a:t>parameters as above </a:t>
            </a:r>
            <a:r>
              <a:rPr lang="en-US" sz="1400" spc="-10" dirty="0">
                <a:latin typeface="Arial" panose="020B0604020202020204" pitchFamily="34" charset="0"/>
                <a:cs typeface="Arial" panose="020B0604020202020204" pitchFamily="34" charset="0"/>
              </a:rPr>
              <a:t>can </a:t>
            </a:r>
            <a:r>
              <a:rPr lang="en-US" sz="1400" dirty="0">
                <a:latin typeface="Arial" panose="020B0604020202020204" pitchFamily="34" charset="0"/>
                <a:cs typeface="Arial" panose="020B0604020202020204" pitchFamily="34" charset="0"/>
              </a:rPr>
              <a:t>be </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selected and the </a:t>
            </a:r>
            <a:r>
              <a:rPr lang="en-US" sz="1400" dirty="0">
                <a:latin typeface="Arial" panose="020B0604020202020204" pitchFamily="34" charset="0"/>
                <a:cs typeface="Arial" panose="020B0604020202020204" pitchFamily="34" charset="0"/>
              </a:rPr>
              <a:t>button </a:t>
            </a:r>
            <a:r>
              <a:rPr lang="en-US" sz="1400" spc="-5" dirty="0">
                <a:latin typeface="Arial" panose="020B0604020202020204" pitchFamily="34" charset="0"/>
                <a:cs typeface="Arial" panose="020B0604020202020204" pitchFamily="34" charset="0"/>
              </a:rPr>
              <a:t>in </a:t>
            </a:r>
            <a:r>
              <a:rPr lang="en-US" sz="1400" dirty="0">
                <a:latin typeface="Arial" panose="020B0604020202020204" pitchFamily="34" charset="0"/>
                <a:cs typeface="Arial" panose="020B0604020202020204" pitchFamily="34" charset="0"/>
              </a:rPr>
              <a:t>bottom </a:t>
            </a:r>
            <a:r>
              <a:rPr lang="en-US" sz="1400" spc="-5" dirty="0">
                <a:latin typeface="Arial" panose="020B0604020202020204" pitchFamily="34" charset="0"/>
                <a:cs typeface="Arial" panose="020B0604020202020204" pitchFamily="34" charset="0"/>
              </a:rPr>
              <a:t>right-side corner labelled “Request Bulk Download IRM/ORM </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maybe</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clicked</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for </a:t>
            </a:r>
            <a:r>
              <a:rPr lang="en-US" sz="1400" dirty="0">
                <a:latin typeface="Arial" panose="020B0604020202020204" pitchFamily="34" charset="0"/>
                <a:cs typeface="Arial" panose="020B0604020202020204" pitchFamily="34" charset="0"/>
              </a:rPr>
              <a:t>download</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 file.</a:t>
            </a:r>
            <a:endParaRPr lang="en-US" sz="1400" dirty="0">
              <a:latin typeface="Arial" panose="020B0604020202020204" pitchFamily="34" charset="0"/>
              <a:cs typeface="Arial" panose="020B0604020202020204" pitchFamily="34" charset="0"/>
            </a:endParaRPr>
          </a:p>
          <a:p>
            <a:pPr marL="330835" marR="172720" indent="-228600">
              <a:lnSpc>
                <a:spcPts val="1380"/>
              </a:lnSpc>
              <a:buAutoNum type="arabicPeriod" startAt="3"/>
              <a:tabLst>
                <a:tab pos="331470" algn="l"/>
              </a:tabLst>
            </a:pPr>
            <a:endParaRPr lang="en-US" dirty="0">
              <a:latin typeface="Times New Roman"/>
              <a:cs typeface="Times New Roman"/>
            </a:endParaRPr>
          </a:p>
        </p:txBody>
      </p:sp>
    </p:spTree>
    <p:extLst>
      <p:ext uri="{BB962C8B-B14F-4D97-AF65-F5344CB8AC3E}">
        <p14:creationId xmlns:p14="http://schemas.microsoft.com/office/powerpoint/2010/main" val="4042331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xmlns="" id="{9A64FBFA-50E9-BCE5-F45B-3F3E71510C41}"/>
              </a:ext>
            </a:extLst>
          </p:cNvPr>
          <p:cNvSpPr txBox="1"/>
          <p:nvPr/>
        </p:nvSpPr>
        <p:spPr>
          <a:xfrm>
            <a:off x="-36533" y="1790350"/>
            <a:ext cx="9143999" cy="1877437"/>
          </a:xfrm>
          <a:prstGeom prst="rect">
            <a:avLst/>
          </a:prstGeom>
          <a:noFill/>
        </p:spPr>
        <p:txBody>
          <a:bodyPr wrap="square">
            <a:spAutoFit/>
          </a:bodyPr>
          <a:lstStyle/>
          <a:p>
            <a:pPr marL="330835" marR="307340" lvl="1" indent="-228600" algn="just">
              <a:buAutoNum type="arabicParenR"/>
              <a:tabLst>
                <a:tab pos="331470" algn="l"/>
              </a:tabLst>
            </a:pPr>
            <a:r>
              <a:rPr lang="en-US" sz="1400" spc="-5" dirty="0">
                <a:latin typeface="Arial" panose="020B0604020202020204" pitchFamily="34" charset="0"/>
                <a:cs typeface="Arial" panose="020B0604020202020204" pitchFamily="34" charset="0"/>
              </a:rPr>
              <a:t>User will register </a:t>
            </a:r>
            <a:r>
              <a:rPr lang="en-US" sz="1400" dirty="0">
                <a:latin typeface="Arial" panose="020B0604020202020204" pitchFamily="34" charset="0"/>
                <a:cs typeface="Arial" panose="020B0604020202020204" pitchFamily="34" charset="0"/>
              </a:rPr>
              <a:t>on </a:t>
            </a:r>
            <a:r>
              <a:rPr lang="en-US" sz="1400" spc="-5" dirty="0">
                <a:latin typeface="Arial" panose="020B0604020202020204" pitchFamily="34" charset="0"/>
                <a:cs typeface="Arial" panose="020B0604020202020204" pitchFamily="34" charset="0"/>
              </a:rPr>
              <a:t>the DGFT website as </a:t>
            </a:r>
            <a:r>
              <a:rPr lang="en-US" sz="1400" dirty="0">
                <a:latin typeface="Arial" panose="020B0604020202020204" pitchFamily="34" charset="0"/>
                <a:cs typeface="Arial" panose="020B0604020202020204" pitchFamily="34" charset="0"/>
              </a:rPr>
              <a:t>Importer </a:t>
            </a:r>
            <a:r>
              <a:rPr lang="en-US" sz="1400" spc="-5"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Exporter. </a:t>
            </a:r>
            <a:r>
              <a:rPr lang="en-US" sz="1400" spc="-5" dirty="0">
                <a:latin typeface="Arial" panose="020B0604020202020204" pitchFamily="34" charset="0"/>
                <a:cs typeface="Arial" panose="020B0604020202020204" pitchFamily="34" charset="0"/>
              </a:rPr>
              <a:t>If </a:t>
            </a:r>
            <a:r>
              <a:rPr lang="en-US" sz="1400" dirty="0">
                <a:latin typeface="Arial" panose="020B0604020202020204" pitchFamily="34" charset="0"/>
                <a:cs typeface="Arial" panose="020B0604020202020204" pitchFamily="34" charset="0"/>
              </a:rPr>
              <a:t>they </a:t>
            </a:r>
            <a:r>
              <a:rPr lang="en-US" sz="1400" spc="-5" dirty="0">
                <a:latin typeface="Arial" panose="020B0604020202020204" pitchFamily="34" charset="0"/>
                <a:cs typeface="Arial" panose="020B0604020202020204" pitchFamily="34" charset="0"/>
              </a:rPr>
              <a:t>are </a:t>
            </a:r>
            <a:r>
              <a:rPr lang="en-US" sz="1400" dirty="0">
                <a:latin typeface="Arial" panose="020B0604020202020204" pitchFamily="34" charset="0"/>
                <a:cs typeface="Arial" panose="020B0604020202020204" pitchFamily="34" charset="0"/>
              </a:rPr>
              <a:t>not </a:t>
            </a:r>
            <a:r>
              <a:rPr lang="en-US" sz="1400" spc="-5" dirty="0">
                <a:latin typeface="Arial" panose="020B0604020202020204" pitchFamily="34" charset="0"/>
                <a:cs typeface="Arial" panose="020B0604020202020204" pitchFamily="34" charset="0"/>
              </a:rPr>
              <a:t>already registered.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Instructions for new registrations </a:t>
            </a:r>
            <a:r>
              <a:rPr lang="en-US" sz="1400" spc="-10" dirty="0">
                <a:latin typeface="Arial" panose="020B0604020202020204" pitchFamily="34" charset="0"/>
                <a:cs typeface="Arial" panose="020B0604020202020204" pitchFamily="34" charset="0"/>
              </a:rPr>
              <a:t>can </a:t>
            </a:r>
            <a:r>
              <a:rPr lang="en-US" sz="1400" spc="-5" dirty="0">
                <a:latin typeface="Arial" panose="020B0604020202020204" pitchFamily="34" charset="0"/>
                <a:cs typeface="Arial" panose="020B0604020202020204" pitchFamily="34" charset="0"/>
              </a:rPr>
              <a:t>be found </a:t>
            </a:r>
            <a:r>
              <a:rPr lang="en-US" sz="1400" dirty="0">
                <a:latin typeface="Arial" panose="020B0604020202020204" pitchFamily="34" charset="0"/>
                <a:cs typeface="Arial" panose="020B0604020202020204" pitchFamily="34" charset="0"/>
              </a:rPr>
              <a:t>here </a:t>
            </a:r>
            <a:r>
              <a:rPr lang="en-US" sz="1400" spc="-5" dirty="0">
                <a:latin typeface="Arial" panose="020B0604020202020204" pitchFamily="34" charset="0"/>
                <a:cs typeface="Arial" panose="020B0604020202020204" pitchFamily="34" charset="0"/>
              </a:rPr>
              <a:t>-</a:t>
            </a:r>
            <a:r>
              <a:rPr lang="en-US" sz="1400" spc="-5" dirty="0">
                <a:solidFill>
                  <a:srgbClr val="0562C1"/>
                </a:solidFill>
                <a:latin typeface="Arial" panose="020B0604020202020204" pitchFamily="34" charset="0"/>
                <a:cs typeface="Arial" panose="020B0604020202020204" pitchFamily="34" charset="0"/>
              </a:rPr>
              <a:t> </a:t>
            </a:r>
            <a:r>
              <a:rPr lang="en-US" sz="1400" u="sng" spc="-10" dirty="0">
                <a:solidFill>
                  <a:srgbClr val="0562C1"/>
                </a:solidFill>
                <a:uFill>
                  <a:solidFill>
                    <a:srgbClr val="0562C1"/>
                  </a:solidFill>
                </a:uFill>
                <a:latin typeface="Arial" panose="020B0604020202020204" pitchFamily="34" charset="0"/>
                <a:cs typeface="Arial" panose="020B0604020202020204" pitchFamily="34" charset="0"/>
              </a:rPr>
              <a:t>https://content.dgft.gov.in/Website/DGFT- </a:t>
            </a:r>
            <a:r>
              <a:rPr lang="en-US" sz="1400" spc="-5" dirty="0">
                <a:solidFill>
                  <a:srgbClr val="0562C1"/>
                </a:solidFill>
                <a:latin typeface="Arial" panose="020B0604020202020204" pitchFamily="34" charset="0"/>
                <a:cs typeface="Arial" panose="020B0604020202020204" pitchFamily="34" charset="0"/>
              </a:rPr>
              <a:t> </a:t>
            </a:r>
            <a:r>
              <a:rPr lang="en-US" sz="1400" u="sng" spc="-5" dirty="0" smtClean="0">
                <a:solidFill>
                  <a:srgbClr val="0562C1"/>
                </a:solidFill>
                <a:uFill>
                  <a:solidFill>
                    <a:srgbClr val="0562C1"/>
                  </a:solidFill>
                </a:uFill>
                <a:latin typeface="Arial" panose="020B0604020202020204" pitchFamily="34" charset="0"/>
                <a:cs typeface="Arial" panose="020B0604020202020204" pitchFamily="34" charset="0"/>
              </a:rPr>
              <a:t>Website_User_Registration.pdf</a:t>
            </a:r>
            <a:endParaRPr lang="en-US" sz="1400" dirty="0">
              <a:latin typeface="Arial" panose="020B0604020202020204" pitchFamily="34" charset="0"/>
              <a:cs typeface="Arial" panose="020B0604020202020204" pitchFamily="34" charset="0"/>
            </a:endParaRPr>
          </a:p>
          <a:p>
            <a:pPr marL="330835" marR="226695" lvl="1" indent="-228600" algn="just">
              <a:buAutoNum type="arabicParenR"/>
              <a:tabLst>
                <a:tab pos="331470" algn="l"/>
              </a:tabLst>
            </a:pPr>
            <a:r>
              <a:rPr lang="en-US" sz="1400" spc="-5" dirty="0">
                <a:latin typeface="Arial" panose="020B0604020202020204" pitchFamily="34" charset="0"/>
                <a:cs typeface="Arial" panose="020B0604020202020204" pitchFamily="34" charset="0"/>
              </a:rPr>
              <a:t>User will link their existing IEC (Instructions:</a:t>
            </a:r>
            <a:r>
              <a:rPr lang="en-US" sz="1400" spc="-5" dirty="0">
                <a:solidFill>
                  <a:srgbClr val="0562C1"/>
                </a:solidFill>
                <a:latin typeface="Arial" panose="020B0604020202020204" pitchFamily="34" charset="0"/>
                <a:cs typeface="Arial" panose="020B0604020202020204" pitchFamily="34" charset="0"/>
              </a:rPr>
              <a:t> </a:t>
            </a:r>
            <a:r>
              <a:rPr lang="en-US" sz="1400" u="sng" spc="-10" dirty="0">
                <a:solidFill>
                  <a:srgbClr val="0562C1"/>
                </a:solidFill>
                <a:uFill>
                  <a:solidFill>
                    <a:srgbClr val="0562C1"/>
                  </a:solidFill>
                </a:uFill>
                <a:latin typeface="Arial" panose="020B0604020202020204" pitchFamily="34" charset="0"/>
                <a:cs typeface="Arial" panose="020B0604020202020204" pitchFamily="34" charset="0"/>
              </a:rPr>
              <a:t>https://content.dgft.gov.in/Website/DGFT-Website- </a:t>
            </a:r>
            <a:r>
              <a:rPr lang="en-US" sz="1400" spc="-285" dirty="0">
                <a:solidFill>
                  <a:srgbClr val="0562C1"/>
                </a:solidFill>
                <a:latin typeface="Arial" panose="020B0604020202020204" pitchFamily="34" charset="0"/>
                <a:cs typeface="Arial" panose="020B0604020202020204" pitchFamily="34" charset="0"/>
              </a:rPr>
              <a:t> </a:t>
            </a:r>
            <a:r>
              <a:rPr lang="en-US" sz="1400" u="sng" spc="-5" dirty="0">
                <a:solidFill>
                  <a:srgbClr val="0562C1"/>
                </a:solidFill>
                <a:uFill>
                  <a:solidFill>
                    <a:srgbClr val="0562C1"/>
                  </a:solidFill>
                </a:uFill>
                <a:latin typeface="Arial" panose="020B0604020202020204" pitchFamily="34" charset="0"/>
                <a:cs typeface="Arial" panose="020B0604020202020204" pitchFamily="34" charset="0"/>
              </a:rPr>
              <a:t>Link_your_IEC.pdf</a:t>
            </a:r>
            <a:r>
              <a:rPr lang="en-US" sz="1400" spc="-5" dirty="0">
                <a:latin typeface="Arial" panose="020B0604020202020204" pitchFamily="34" charset="0"/>
                <a:cs typeface="Arial" panose="020B0604020202020204" pitchFamily="34" charset="0"/>
              </a:rPr>
              <a:t>) or </a:t>
            </a:r>
            <a:r>
              <a:rPr lang="en-US" sz="1400" dirty="0">
                <a:latin typeface="Arial" panose="020B0604020202020204" pitchFamily="34" charset="0"/>
                <a:cs typeface="Arial" panose="020B0604020202020204" pitchFamily="34" charset="0"/>
              </a:rPr>
              <a:t>apply</a:t>
            </a:r>
            <a:r>
              <a:rPr lang="en-US" sz="1400" spc="-5" dirty="0">
                <a:latin typeface="Arial" panose="020B0604020202020204" pitchFamily="34" charset="0"/>
                <a:cs typeface="Arial" panose="020B0604020202020204" pitchFamily="34" charset="0"/>
              </a:rPr>
              <a:t> for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new IEC</a:t>
            </a:r>
            <a:r>
              <a:rPr lang="en-US" sz="1400" spc="-5"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330835" lvl="1" indent="-229235">
              <a:spcBef>
                <a:spcPts val="5"/>
              </a:spcBef>
              <a:buFont typeface="Times New Roman"/>
              <a:buAutoNum type="arabicParenR"/>
              <a:tabLst>
                <a:tab pos="331470" algn="l"/>
              </a:tabLst>
            </a:pPr>
            <a:r>
              <a:rPr lang="en-US" sz="1400" spc="-5" dirty="0">
                <a:latin typeface="Arial" panose="020B0604020202020204" pitchFamily="34" charset="0"/>
                <a:cs typeface="Arial" panose="020B0604020202020204" pitchFamily="34" charset="0"/>
              </a:rPr>
              <a:t>Once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user</a:t>
            </a:r>
            <a:r>
              <a:rPr lang="en-US" sz="1400" spc="-5" dirty="0">
                <a:latin typeface="Arial" panose="020B0604020202020204" pitchFamily="34" charset="0"/>
                <a:cs typeface="Arial" panose="020B0604020202020204" pitchFamily="34" charset="0"/>
              </a:rPr>
              <a:t> is</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available with</a:t>
            </a:r>
            <a:r>
              <a:rPr lang="en-US" sz="1400" spc="25"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IEC</a:t>
            </a:r>
            <a:r>
              <a:rPr lang="en-US" sz="1400" spc="25" dirty="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on </a:t>
            </a:r>
            <a:r>
              <a:rPr lang="en-US" sz="1400" spc="-5" dirty="0">
                <a:latin typeface="Arial" panose="020B0604020202020204" pitchFamily="34" charset="0"/>
                <a:cs typeface="Arial" panose="020B0604020202020204" pitchFamily="34" charset="0"/>
              </a:rPr>
              <a:t>DGFT</a:t>
            </a:r>
            <a:r>
              <a:rPr lang="en-US" sz="1400" spc="-40" dirty="0">
                <a:latin typeface="Arial" panose="020B0604020202020204" pitchFamily="34" charset="0"/>
                <a:cs typeface="Arial" panose="020B0604020202020204" pitchFamily="34" charset="0"/>
              </a:rPr>
              <a:t> </a:t>
            </a:r>
            <a:r>
              <a:rPr lang="en-US" sz="1400" spc="-15" dirty="0">
                <a:latin typeface="Arial" panose="020B0604020202020204" pitchFamily="34" charset="0"/>
                <a:cs typeface="Arial" panose="020B0604020202020204" pitchFamily="34" charset="0"/>
              </a:rPr>
              <a:t>Website,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user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proceed</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with</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navigating</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endParaRPr lang="en-US" sz="1400" dirty="0">
              <a:latin typeface="Arial" panose="020B0604020202020204" pitchFamily="34" charset="0"/>
              <a:cs typeface="Arial" panose="020B0604020202020204" pitchFamily="34" charset="0"/>
            </a:endParaRPr>
          </a:p>
          <a:p>
            <a:pPr marL="330835">
              <a:spcBef>
                <a:spcPts val="45"/>
              </a:spcBef>
            </a:pPr>
            <a:r>
              <a:rPr lang="en-US" sz="1400" b="1" spc="-5" dirty="0">
                <a:latin typeface="Arial" panose="020B0604020202020204" pitchFamily="34" charset="0"/>
                <a:cs typeface="Arial" panose="020B0604020202020204" pitchFamily="34" charset="0"/>
              </a:rPr>
              <a:t>Services&gt;</a:t>
            </a:r>
            <a:r>
              <a:rPr lang="en-US" sz="1400" b="1" spc="-5" dirty="0" err="1">
                <a:latin typeface="Arial" panose="020B0604020202020204" pitchFamily="34" charset="0"/>
                <a:cs typeface="Arial" panose="020B0604020202020204" pitchFamily="34" charset="0"/>
              </a:rPr>
              <a:t>eBRC</a:t>
            </a:r>
            <a:r>
              <a:rPr lang="en-US" sz="1400" b="1" spc="-5" dirty="0">
                <a:latin typeface="Arial" panose="020B0604020202020204" pitchFamily="34" charset="0"/>
                <a:cs typeface="Arial" panose="020B0604020202020204" pitchFamily="34" charset="0"/>
              </a:rPr>
              <a:t>&gt;</a:t>
            </a:r>
            <a:r>
              <a:rPr lang="en-US" sz="1400" b="1" spc="-15"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Generate</a:t>
            </a:r>
            <a:r>
              <a:rPr lang="en-US" sz="1400" b="1" spc="-3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e-BRC.</a:t>
            </a:r>
            <a:endParaRPr lang="en-US" sz="1400" dirty="0">
              <a:latin typeface="Arial" panose="020B0604020202020204" pitchFamily="34" charset="0"/>
              <a:cs typeface="Arial" panose="020B0604020202020204" pitchFamily="34" charset="0"/>
            </a:endParaRPr>
          </a:p>
          <a:p>
            <a:pPr marL="101600" lvl="1">
              <a:lnSpc>
                <a:spcPct val="100000"/>
              </a:lnSpc>
              <a:spcBef>
                <a:spcPts val="5"/>
              </a:spcBef>
              <a:tabLst>
                <a:tab pos="331470" algn="l"/>
              </a:tabLst>
            </a:pPr>
            <a:endParaRPr lang="en-IN" dirty="0">
              <a:solidFill>
                <a:srgbClr val="002060"/>
              </a:solidFill>
              <a:cs typeface="Times New Roman" pitchFamily="18" charset="0"/>
            </a:endParaRPr>
          </a:p>
        </p:txBody>
      </p:sp>
      <p:sp>
        <p:nvSpPr>
          <p:cNvPr id="7" name="TextBox 6">
            <a:extLst>
              <a:ext uri="{FF2B5EF4-FFF2-40B4-BE49-F238E27FC236}">
                <a16:creationId xmlns:a16="http://schemas.microsoft.com/office/drawing/2014/main" xmlns="" id="{AFDEED06-FCAD-382E-E89C-1F9E6DD63C7A}"/>
              </a:ext>
            </a:extLst>
          </p:cNvPr>
          <p:cNvSpPr txBox="1"/>
          <p:nvPr/>
        </p:nvSpPr>
        <p:spPr>
          <a:xfrm>
            <a:off x="120124" y="1453306"/>
            <a:ext cx="4343400" cy="400110"/>
          </a:xfrm>
          <a:prstGeom prst="rect">
            <a:avLst/>
          </a:prstGeom>
          <a:noFill/>
        </p:spPr>
        <p:txBody>
          <a:bodyPr wrap="square">
            <a:spAutoFit/>
          </a:bodyPr>
          <a:lstStyle/>
          <a:p>
            <a:r>
              <a:rPr lang="en-US" sz="2000" b="1" u="sng" dirty="0">
                <a:solidFill>
                  <a:srgbClr val="002060"/>
                </a:solidFill>
                <a:latin typeface="Arial Rounded MT Bold" panose="020F0704030504030204" pitchFamily="34" charset="0"/>
                <a:cs typeface="Times New Roman" pitchFamily="18" charset="0"/>
              </a:rPr>
              <a:t>Generate e-BRC from IRM</a:t>
            </a:r>
          </a:p>
        </p:txBody>
      </p:sp>
      <p:grpSp>
        <p:nvGrpSpPr>
          <p:cNvPr id="6" name="object 4"/>
          <p:cNvGrpSpPr/>
          <p:nvPr/>
        </p:nvGrpSpPr>
        <p:grpSpPr>
          <a:xfrm>
            <a:off x="1409699" y="3352800"/>
            <a:ext cx="6286501" cy="3468666"/>
            <a:chOff x="694943" y="5655564"/>
            <a:chExt cx="6381115" cy="3534410"/>
          </a:xfrm>
        </p:grpSpPr>
        <p:pic>
          <p:nvPicPr>
            <p:cNvPr id="8" name="object 5"/>
            <p:cNvPicPr/>
            <p:nvPr/>
          </p:nvPicPr>
          <p:blipFill>
            <a:blip r:embed="rId3" cstate="print"/>
            <a:stretch>
              <a:fillRect/>
            </a:stretch>
          </p:blipFill>
          <p:spPr>
            <a:xfrm>
              <a:off x="707135" y="5667755"/>
              <a:ext cx="6356603" cy="3508248"/>
            </a:xfrm>
            <a:prstGeom prst="rect">
              <a:avLst/>
            </a:prstGeom>
          </p:spPr>
        </p:pic>
        <p:sp>
          <p:nvSpPr>
            <p:cNvPr id="9" name="object 6"/>
            <p:cNvSpPr/>
            <p:nvPr/>
          </p:nvSpPr>
          <p:spPr>
            <a:xfrm>
              <a:off x="701039" y="5661660"/>
              <a:ext cx="6369050" cy="3522345"/>
            </a:xfrm>
            <a:custGeom>
              <a:avLst/>
              <a:gdLst/>
              <a:ahLst/>
              <a:cxnLst/>
              <a:rect l="l" t="t" r="r" b="b"/>
              <a:pathLst>
                <a:path w="6369050" h="3522345">
                  <a:moveTo>
                    <a:pt x="0" y="0"/>
                  </a:moveTo>
                  <a:lnTo>
                    <a:pt x="6368795" y="0"/>
                  </a:lnTo>
                  <a:lnTo>
                    <a:pt x="6368795" y="3521963"/>
                  </a:lnTo>
                  <a:lnTo>
                    <a:pt x="0" y="3521963"/>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94485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xmlns="" id="{D4CBF4ED-4A5F-B452-5599-D814A1813910}"/>
              </a:ext>
            </a:extLst>
          </p:cNvPr>
          <p:cNvSpPr txBox="1"/>
          <p:nvPr/>
        </p:nvSpPr>
        <p:spPr>
          <a:xfrm>
            <a:off x="0" y="1497334"/>
            <a:ext cx="8165404" cy="307777"/>
          </a:xfrm>
          <a:prstGeom prst="rect">
            <a:avLst/>
          </a:prstGeom>
          <a:noFill/>
        </p:spPr>
        <p:txBody>
          <a:bodyPr wrap="square">
            <a:spAutoFit/>
          </a:bodyPr>
          <a:lstStyle/>
          <a:p>
            <a:pPr marL="12700">
              <a:lnSpc>
                <a:spcPct val="100000"/>
              </a:lnSpc>
            </a:pPr>
            <a:r>
              <a:rPr lang="en-US" sz="1400" spc="-5" dirty="0">
                <a:latin typeface="Arial" panose="020B0604020202020204" pitchFamily="34" charset="0"/>
                <a:cs typeface="Arial" panose="020B0604020202020204" pitchFamily="34" charset="0"/>
              </a:rPr>
              <a:t>4)</a:t>
            </a:r>
            <a:r>
              <a:rPr lang="en-US" sz="1400" spc="50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following</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landing </a:t>
            </a:r>
            <a:r>
              <a:rPr lang="en-US" sz="1400" dirty="0">
                <a:latin typeface="Arial" panose="020B0604020202020204" pitchFamily="34" charset="0"/>
                <a:cs typeface="Arial" panose="020B0604020202020204" pitchFamily="34" charset="0"/>
              </a:rPr>
              <a:t>page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displayed.</a:t>
            </a:r>
            <a:endParaRPr lang="en-US" sz="1400" dirty="0">
              <a:latin typeface="Arial" panose="020B0604020202020204" pitchFamily="34" charset="0"/>
              <a:cs typeface="Arial" panose="020B0604020202020204" pitchFamily="34" charset="0"/>
            </a:endParaRPr>
          </a:p>
        </p:txBody>
      </p:sp>
      <p:grpSp>
        <p:nvGrpSpPr>
          <p:cNvPr id="6" name="object 7"/>
          <p:cNvGrpSpPr/>
          <p:nvPr/>
        </p:nvGrpSpPr>
        <p:grpSpPr>
          <a:xfrm>
            <a:off x="1548257" y="1756801"/>
            <a:ext cx="6376670" cy="2021205"/>
            <a:chOff x="697992" y="1103375"/>
            <a:chExt cx="6376670" cy="2021205"/>
          </a:xfrm>
        </p:grpSpPr>
        <p:pic>
          <p:nvPicPr>
            <p:cNvPr id="7" name="object 8"/>
            <p:cNvPicPr/>
            <p:nvPr/>
          </p:nvPicPr>
          <p:blipFill>
            <a:blip r:embed="rId3" cstate="print"/>
            <a:stretch>
              <a:fillRect/>
            </a:stretch>
          </p:blipFill>
          <p:spPr>
            <a:xfrm>
              <a:off x="707135" y="1112520"/>
              <a:ext cx="6358128" cy="2002536"/>
            </a:xfrm>
            <a:prstGeom prst="rect">
              <a:avLst/>
            </a:prstGeom>
          </p:spPr>
        </p:pic>
        <p:sp>
          <p:nvSpPr>
            <p:cNvPr id="8" name="object 9"/>
            <p:cNvSpPr/>
            <p:nvPr/>
          </p:nvSpPr>
          <p:spPr>
            <a:xfrm>
              <a:off x="702564" y="1107947"/>
              <a:ext cx="6367780" cy="2011680"/>
            </a:xfrm>
            <a:custGeom>
              <a:avLst/>
              <a:gdLst/>
              <a:ahLst/>
              <a:cxnLst/>
              <a:rect l="l" t="t" r="r" b="b"/>
              <a:pathLst>
                <a:path w="6367780" h="2011680">
                  <a:moveTo>
                    <a:pt x="0" y="0"/>
                  </a:moveTo>
                  <a:lnTo>
                    <a:pt x="6367271" y="0"/>
                  </a:lnTo>
                  <a:lnTo>
                    <a:pt x="6367271" y="2011679"/>
                  </a:lnTo>
                  <a:lnTo>
                    <a:pt x="0" y="2011679"/>
                  </a:lnTo>
                  <a:lnTo>
                    <a:pt x="0" y="0"/>
                  </a:lnTo>
                  <a:close/>
                </a:path>
              </a:pathLst>
            </a:custGeom>
            <a:ln w="9144">
              <a:solidFill>
                <a:srgbClr val="000000"/>
              </a:solidFill>
            </a:ln>
          </p:spPr>
          <p:txBody>
            <a:bodyPr wrap="square" lIns="0" tIns="0" rIns="0" bIns="0" rtlCol="0"/>
            <a:lstStyle/>
            <a:p>
              <a:endParaRPr/>
            </a:p>
          </p:txBody>
        </p:sp>
      </p:grpSp>
      <p:sp>
        <p:nvSpPr>
          <p:cNvPr id="2" name="Rectangle 1"/>
          <p:cNvSpPr/>
          <p:nvPr/>
        </p:nvSpPr>
        <p:spPr>
          <a:xfrm>
            <a:off x="1" y="3825935"/>
            <a:ext cx="9143999" cy="736997"/>
          </a:xfrm>
          <a:prstGeom prst="rect">
            <a:avLst/>
          </a:prstGeom>
        </p:spPr>
        <p:txBody>
          <a:bodyPr wrap="square">
            <a:spAutoFit/>
          </a:bodyPr>
          <a:lstStyle/>
          <a:p>
            <a:pPr marL="241300" indent="-228600">
              <a:lnSpc>
                <a:spcPct val="100000"/>
              </a:lnSpc>
              <a:spcBef>
                <a:spcPts val="95"/>
              </a:spcBef>
              <a:buAutoNum type="arabicParenR" startAt="5"/>
              <a:tabLst>
                <a:tab pos="241300" algn="l"/>
              </a:tabLst>
            </a:pPr>
            <a:r>
              <a:rPr lang="en-US" sz="1400" spc="-5"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e-BRC</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landing</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page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only</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available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after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user</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completes</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login</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DGFT</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website</a:t>
            </a:r>
            <a:r>
              <a:rPr lang="en-US" sz="1400" spc="-5"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241300" marR="5080" indent="-228600">
              <a:lnSpc>
                <a:spcPct val="103299"/>
              </a:lnSpc>
              <a:buAutoNum type="arabicParenR" startAt="5"/>
              <a:tabLst>
                <a:tab pos="241300" algn="l"/>
              </a:tabLst>
            </a:pPr>
            <a:r>
              <a:rPr lang="en-US" sz="1400" spc="-5" dirty="0">
                <a:latin typeface="Arial" panose="020B0604020202020204" pitchFamily="34" charset="0"/>
                <a:cs typeface="Arial" panose="020B0604020202020204" pitchFamily="34" charset="0"/>
              </a:rPr>
              <a:t>On</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click</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Generate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e-BRC</a:t>
            </a:r>
            <a:r>
              <a:rPr lang="en-US" sz="1400" b="1"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tile, </a:t>
            </a:r>
            <a:r>
              <a:rPr lang="en-US" sz="1400" spc="-5"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user</a:t>
            </a:r>
            <a:r>
              <a:rPr lang="en-US" sz="1400" dirty="0">
                <a:latin typeface="Arial" panose="020B0604020202020204" pitchFamily="34" charset="0"/>
                <a:cs typeface="Arial" panose="020B0604020202020204" pitchFamily="34" charset="0"/>
              </a:rPr>
              <a:t> 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navigated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common</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draft</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list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screen</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for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e-BRC</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form (post login).</a:t>
            </a:r>
            <a:endParaRPr lang="en-US" sz="1400" dirty="0">
              <a:latin typeface="Arial" panose="020B0604020202020204" pitchFamily="34" charset="0"/>
              <a:cs typeface="Arial" panose="020B0604020202020204" pitchFamily="34" charset="0"/>
            </a:endParaRPr>
          </a:p>
        </p:txBody>
      </p:sp>
      <p:grpSp>
        <p:nvGrpSpPr>
          <p:cNvPr id="10" name="object 10"/>
          <p:cNvGrpSpPr/>
          <p:nvPr/>
        </p:nvGrpSpPr>
        <p:grpSpPr>
          <a:xfrm>
            <a:off x="1752600" y="4322721"/>
            <a:ext cx="5968365" cy="2292350"/>
            <a:chOff x="923544" y="4285488"/>
            <a:chExt cx="5968365" cy="2292350"/>
          </a:xfrm>
        </p:grpSpPr>
        <p:pic>
          <p:nvPicPr>
            <p:cNvPr id="11" name="object 11"/>
            <p:cNvPicPr/>
            <p:nvPr/>
          </p:nvPicPr>
          <p:blipFill>
            <a:blip r:embed="rId4" cstate="print"/>
            <a:stretch>
              <a:fillRect/>
            </a:stretch>
          </p:blipFill>
          <p:spPr>
            <a:xfrm>
              <a:off x="932688" y="4294632"/>
              <a:ext cx="5949696" cy="2273807"/>
            </a:xfrm>
            <a:prstGeom prst="rect">
              <a:avLst/>
            </a:prstGeom>
          </p:spPr>
        </p:pic>
        <p:sp>
          <p:nvSpPr>
            <p:cNvPr id="12" name="object 12"/>
            <p:cNvSpPr/>
            <p:nvPr/>
          </p:nvSpPr>
          <p:spPr>
            <a:xfrm>
              <a:off x="929640" y="4291584"/>
              <a:ext cx="5956300" cy="2280285"/>
            </a:xfrm>
            <a:custGeom>
              <a:avLst/>
              <a:gdLst/>
              <a:ahLst/>
              <a:cxnLst/>
              <a:rect l="l" t="t" r="r" b="b"/>
              <a:pathLst>
                <a:path w="5956300" h="2280284">
                  <a:moveTo>
                    <a:pt x="0" y="0"/>
                  </a:moveTo>
                  <a:lnTo>
                    <a:pt x="5955792" y="0"/>
                  </a:lnTo>
                  <a:lnTo>
                    <a:pt x="5955792" y="2279903"/>
                  </a:lnTo>
                  <a:lnTo>
                    <a:pt x="0" y="2279903"/>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3973927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xmlns="" id="{F6D470C7-4258-1639-1041-F847A26B512D}"/>
              </a:ext>
            </a:extLst>
          </p:cNvPr>
          <p:cNvSpPr txBox="1"/>
          <p:nvPr/>
        </p:nvSpPr>
        <p:spPr>
          <a:xfrm>
            <a:off x="762000" y="2497757"/>
            <a:ext cx="8077200" cy="646331"/>
          </a:xfrm>
          <a:prstGeom prst="rect">
            <a:avLst/>
          </a:prstGeom>
          <a:noFill/>
        </p:spPr>
        <p:txBody>
          <a:bodyPr wrap="square">
            <a:spAutoFit/>
          </a:bodyPr>
          <a:lstStyle/>
          <a:p>
            <a:pPr algn="just"/>
            <a:r>
              <a:rPr lang="en-US" b="0" i="0" dirty="0" smtClean="0">
                <a:solidFill>
                  <a:srgbClr val="002060"/>
                </a:solidFill>
                <a:effectLst/>
                <a:latin typeface="Google Sans"/>
              </a:rPr>
              <a:t>.</a:t>
            </a:r>
            <a:endParaRPr lang="en-US" b="0" i="0" dirty="0">
              <a:solidFill>
                <a:srgbClr val="002060"/>
              </a:solidFill>
              <a:effectLst/>
              <a:latin typeface="Google Sans"/>
            </a:endParaRPr>
          </a:p>
          <a:p>
            <a:pPr lvl="1"/>
            <a:endParaRPr lang="en-US" b="0" i="0" dirty="0">
              <a:solidFill>
                <a:schemeClr val="accent2">
                  <a:lumMod val="75000"/>
                </a:schemeClr>
              </a:solidFill>
              <a:effectLst/>
              <a:latin typeface="Google Sans"/>
            </a:endParaRPr>
          </a:p>
        </p:txBody>
      </p:sp>
      <p:sp>
        <p:nvSpPr>
          <p:cNvPr id="2" name="Rectangle 1"/>
          <p:cNvSpPr/>
          <p:nvPr/>
        </p:nvSpPr>
        <p:spPr>
          <a:xfrm>
            <a:off x="-8351" y="1600200"/>
            <a:ext cx="9143999" cy="536172"/>
          </a:xfrm>
          <a:prstGeom prst="rect">
            <a:avLst/>
          </a:prstGeom>
        </p:spPr>
        <p:txBody>
          <a:bodyPr wrap="square">
            <a:spAutoFit/>
          </a:bodyPr>
          <a:lstStyle/>
          <a:p>
            <a:pPr marL="241300" marR="5080" indent="-228600">
              <a:lnSpc>
                <a:spcPct val="103299"/>
              </a:lnSpc>
              <a:spcBef>
                <a:spcPts val="50"/>
              </a:spcBef>
            </a:pPr>
            <a:r>
              <a:rPr lang="en-US" sz="1400" spc="-5" dirty="0">
                <a:latin typeface="Arial" panose="020B0604020202020204" pitchFamily="34" charset="0"/>
                <a:cs typeface="Arial" panose="020B0604020202020204" pitchFamily="34" charset="0"/>
              </a:rPr>
              <a:t>7)</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 </a:t>
            </a:r>
            <a:r>
              <a:rPr lang="en-US" sz="1400" dirty="0">
                <a:latin typeface="Arial" panose="020B0604020202020204" pitchFamily="34" charset="0"/>
                <a:cs typeface="Arial" panose="020B0604020202020204" pitchFamily="34" charset="0"/>
              </a:rPr>
              <a:t>can select </a:t>
            </a:r>
            <a:r>
              <a:rPr lang="en-US" sz="1400" spc="-5" dirty="0">
                <a:latin typeface="Arial" panose="020B0604020202020204" pitchFamily="34" charset="0"/>
                <a:cs typeface="Arial" panose="020B0604020202020204" pitchFamily="34" charset="0"/>
              </a:rPr>
              <a:t>type of e-BRC as </a:t>
            </a:r>
            <a:r>
              <a:rPr lang="en-US" sz="1400" b="1" spc="-5" dirty="0">
                <a:latin typeface="Arial" panose="020B0604020202020204" pitchFamily="34" charset="0"/>
                <a:cs typeface="Arial" panose="020B0604020202020204" pitchFamily="34" charset="0"/>
              </a:rPr>
              <a:t>For physical export </a:t>
            </a:r>
            <a:r>
              <a:rPr lang="en-US" sz="1400" b="1" dirty="0">
                <a:latin typeface="Arial" panose="020B0604020202020204" pitchFamily="34" charset="0"/>
                <a:cs typeface="Arial" panose="020B0604020202020204" pitchFamily="34" charset="0"/>
              </a:rPr>
              <a:t>of Goods </a:t>
            </a:r>
            <a:r>
              <a:rPr lang="en-US" sz="1400" b="1" spc="-5" dirty="0">
                <a:latin typeface="Arial" panose="020B0604020202020204" pitchFamily="34" charset="0"/>
                <a:cs typeface="Arial" panose="020B0604020202020204" pitchFamily="34" charset="0"/>
              </a:rPr>
              <a:t>/ For Deemed exports of </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Goods</a:t>
            </a:r>
            <a:r>
              <a:rPr lang="en-US" sz="1400" b="1" spc="15" dirty="0">
                <a:latin typeface="Arial" panose="020B0604020202020204" pitchFamily="34" charset="0"/>
                <a:cs typeface="Arial" panose="020B0604020202020204" pitchFamily="34" charset="0"/>
              </a:rPr>
              <a:t> </a:t>
            </a:r>
            <a:r>
              <a:rPr lang="en-US" sz="1400" spc="-5" dirty="0" err="1">
                <a:latin typeface="Arial" panose="020B0604020202020204" pitchFamily="34" charset="0"/>
                <a:cs typeface="Arial" panose="020B0604020202020204" pitchFamily="34" charset="0"/>
              </a:rPr>
              <a:t>or</a:t>
            </a:r>
            <a:r>
              <a:rPr lang="en-US" sz="1400" b="1" spc="-5" dirty="0" err="1">
                <a:latin typeface="Arial" panose="020B0604020202020204" pitchFamily="34" charset="0"/>
                <a:cs typeface="Arial" panose="020B0604020202020204" pitchFamily="34" charset="0"/>
              </a:rPr>
              <a:t>For</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export of</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Services</a:t>
            </a:r>
            <a:r>
              <a:rPr lang="en-US" sz="1400" b="1"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(Under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services</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select 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type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category</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as</a:t>
            </a:r>
            <a:r>
              <a:rPr lang="en-US" sz="1400" spc="4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IT</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or </a:t>
            </a:r>
            <a:r>
              <a:rPr lang="en-US" sz="1400" spc="-28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NON-IT</a:t>
            </a:r>
            <a:r>
              <a:rPr lang="en-US" sz="1400" spc="-5"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grpSp>
        <p:nvGrpSpPr>
          <p:cNvPr id="7" name="object 6"/>
          <p:cNvGrpSpPr/>
          <p:nvPr/>
        </p:nvGrpSpPr>
        <p:grpSpPr>
          <a:xfrm>
            <a:off x="1371600" y="2265808"/>
            <a:ext cx="5949950" cy="3683635"/>
            <a:chOff x="923544" y="809243"/>
            <a:chExt cx="5949950" cy="3683635"/>
          </a:xfrm>
        </p:grpSpPr>
        <p:pic>
          <p:nvPicPr>
            <p:cNvPr id="8" name="object 7"/>
            <p:cNvPicPr/>
            <p:nvPr/>
          </p:nvPicPr>
          <p:blipFill>
            <a:blip r:embed="rId3" cstate="print"/>
            <a:stretch>
              <a:fillRect/>
            </a:stretch>
          </p:blipFill>
          <p:spPr>
            <a:xfrm>
              <a:off x="935736" y="822960"/>
              <a:ext cx="5925312" cy="3657599"/>
            </a:xfrm>
            <a:prstGeom prst="rect">
              <a:avLst/>
            </a:prstGeom>
          </p:spPr>
        </p:pic>
        <p:sp>
          <p:nvSpPr>
            <p:cNvPr id="9" name="object 8"/>
            <p:cNvSpPr/>
            <p:nvPr/>
          </p:nvSpPr>
          <p:spPr>
            <a:xfrm>
              <a:off x="929640" y="815339"/>
              <a:ext cx="5937885" cy="3671570"/>
            </a:xfrm>
            <a:custGeom>
              <a:avLst/>
              <a:gdLst/>
              <a:ahLst/>
              <a:cxnLst/>
              <a:rect l="l" t="t" r="r" b="b"/>
              <a:pathLst>
                <a:path w="5937884" h="3671570">
                  <a:moveTo>
                    <a:pt x="0" y="0"/>
                  </a:moveTo>
                  <a:lnTo>
                    <a:pt x="5937504" y="0"/>
                  </a:lnTo>
                  <a:lnTo>
                    <a:pt x="5937504" y="3671316"/>
                  </a:lnTo>
                  <a:lnTo>
                    <a:pt x="0" y="3671316"/>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1913814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grpSp>
        <p:nvGrpSpPr>
          <p:cNvPr id="8" name="object 9"/>
          <p:cNvGrpSpPr/>
          <p:nvPr/>
        </p:nvGrpSpPr>
        <p:grpSpPr>
          <a:xfrm>
            <a:off x="990600" y="1524000"/>
            <a:ext cx="6781800" cy="1905000"/>
            <a:chOff x="923544" y="4709160"/>
            <a:chExt cx="5979160" cy="1282065"/>
          </a:xfrm>
        </p:grpSpPr>
        <p:pic>
          <p:nvPicPr>
            <p:cNvPr id="9" name="object 10"/>
            <p:cNvPicPr/>
            <p:nvPr/>
          </p:nvPicPr>
          <p:blipFill>
            <a:blip r:embed="rId3" cstate="print"/>
            <a:stretch>
              <a:fillRect/>
            </a:stretch>
          </p:blipFill>
          <p:spPr>
            <a:xfrm>
              <a:off x="932688" y="4718304"/>
              <a:ext cx="5952743" cy="1261871"/>
            </a:xfrm>
            <a:prstGeom prst="rect">
              <a:avLst/>
            </a:prstGeom>
          </p:spPr>
        </p:pic>
        <p:sp>
          <p:nvSpPr>
            <p:cNvPr id="10" name="object 11"/>
            <p:cNvSpPr/>
            <p:nvPr/>
          </p:nvSpPr>
          <p:spPr>
            <a:xfrm>
              <a:off x="929640" y="4715256"/>
              <a:ext cx="5966460" cy="1270000"/>
            </a:xfrm>
            <a:custGeom>
              <a:avLst/>
              <a:gdLst/>
              <a:ahLst/>
              <a:cxnLst/>
              <a:rect l="l" t="t" r="r" b="b"/>
              <a:pathLst>
                <a:path w="5966459" h="1270000">
                  <a:moveTo>
                    <a:pt x="0" y="0"/>
                  </a:moveTo>
                  <a:lnTo>
                    <a:pt x="5966460" y="0"/>
                  </a:lnTo>
                  <a:lnTo>
                    <a:pt x="5966460" y="1269491"/>
                  </a:lnTo>
                  <a:lnTo>
                    <a:pt x="0" y="1269491"/>
                  </a:lnTo>
                  <a:lnTo>
                    <a:pt x="0" y="0"/>
                  </a:lnTo>
                  <a:close/>
                </a:path>
              </a:pathLst>
            </a:custGeom>
            <a:ln w="12192">
              <a:solidFill>
                <a:srgbClr val="000000"/>
              </a:solidFill>
            </a:ln>
          </p:spPr>
          <p:txBody>
            <a:bodyPr wrap="square" lIns="0" tIns="0" rIns="0" bIns="0" rtlCol="0"/>
            <a:lstStyle/>
            <a:p>
              <a:endParaRPr/>
            </a:p>
          </p:txBody>
        </p:sp>
      </p:grpSp>
      <p:sp>
        <p:nvSpPr>
          <p:cNvPr id="7" name="Rectangle 6"/>
          <p:cNvSpPr/>
          <p:nvPr/>
        </p:nvSpPr>
        <p:spPr>
          <a:xfrm>
            <a:off x="17745" y="3505200"/>
            <a:ext cx="9144000" cy="3072380"/>
          </a:xfrm>
          <a:prstGeom prst="rect">
            <a:avLst/>
          </a:prstGeom>
        </p:spPr>
        <p:txBody>
          <a:bodyPr wrap="square">
            <a:spAutoFit/>
          </a:bodyPr>
          <a:lstStyle/>
          <a:p>
            <a:pPr marL="241300" marR="98425">
              <a:lnSpc>
                <a:spcPct val="103299"/>
              </a:lnSpc>
              <a:spcBef>
                <a:spcPts val="50"/>
              </a:spcBef>
            </a:pPr>
            <a:r>
              <a:rPr lang="en-US" sz="1400" spc="-5"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IRM number</a:t>
            </a:r>
            <a:r>
              <a:rPr lang="en-US" sz="1400" b="1"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form &amp;</a:t>
            </a:r>
            <a:r>
              <a:rPr lang="en-US" sz="1400" b="1" dirty="0">
                <a:latin typeface="Arial" panose="020B0604020202020204" pitchFamily="34" charset="0"/>
                <a:cs typeface="Arial" panose="020B0604020202020204" pitchFamily="34" charset="0"/>
              </a:rPr>
              <a:t>Amount </a:t>
            </a:r>
            <a:r>
              <a:rPr lang="en-US" sz="1400" b="1" spc="-5" dirty="0">
                <a:latin typeface="Arial" panose="020B0604020202020204" pitchFamily="34" charset="0"/>
                <a:cs typeface="Arial" panose="020B0604020202020204" pitchFamily="34" charset="0"/>
              </a:rPr>
              <a:t>for</a:t>
            </a:r>
            <a:r>
              <a:rPr lang="en-US" sz="1400" b="1" spc="-10"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eBRC</a:t>
            </a:r>
            <a:r>
              <a:rPr lang="en-US" sz="1400" b="1" spc="-1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(E)</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only</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and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rest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data</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auto</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populated.</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 following</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fields</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auto</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populated-</a:t>
            </a:r>
            <a:endParaRPr lang="en-US" sz="1400" dirty="0">
              <a:latin typeface="Arial" panose="020B0604020202020204" pitchFamily="34" charset="0"/>
              <a:cs typeface="Arial" panose="020B0604020202020204" pitchFamily="34" charset="0"/>
            </a:endParaRPr>
          </a:p>
          <a:p>
            <a:pPr marL="698500" indent="-228600">
              <a:lnSpc>
                <a:spcPct val="100000"/>
              </a:lnSpc>
              <a:spcBef>
                <a:spcPts val="45"/>
              </a:spcBef>
              <a:buAutoNum type="alphaUcPeriod"/>
              <a:tabLst>
                <a:tab pos="698500" algn="l"/>
              </a:tabLst>
            </a:pPr>
            <a:r>
              <a:rPr lang="en-US" sz="1400" spc="-5" dirty="0">
                <a:latin typeface="Arial" panose="020B0604020202020204" pitchFamily="34" charset="0"/>
                <a:cs typeface="Arial" panose="020B0604020202020204" pitchFamily="34" charset="0"/>
              </a:rPr>
              <a:t>Bank</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Name</a:t>
            </a:r>
            <a:endParaRPr lang="en-US" sz="1400" dirty="0">
              <a:latin typeface="Arial" panose="020B0604020202020204" pitchFamily="34" charset="0"/>
              <a:cs typeface="Arial" panose="020B0604020202020204" pitchFamily="34" charset="0"/>
            </a:endParaRPr>
          </a:p>
          <a:p>
            <a:pPr marL="698500" indent="-228600">
              <a:lnSpc>
                <a:spcPct val="100000"/>
              </a:lnSpc>
              <a:spcBef>
                <a:spcPts val="50"/>
              </a:spcBef>
              <a:buAutoNum type="alphaUcPeriod"/>
              <a:tabLst>
                <a:tab pos="698500" algn="l"/>
              </a:tabLst>
            </a:pPr>
            <a:r>
              <a:rPr lang="en-US" sz="1400" spc="-5" dirty="0">
                <a:latin typeface="Arial" panose="020B0604020202020204" pitchFamily="34" charset="0"/>
                <a:cs typeface="Arial" panose="020B0604020202020204" pitchFamily="34" charset="0"/>
              </a:rPr>
              <a:t>Purpose</a:t>
            </a:r>
            <a:r>
              <a:rPr lang="en-US" sz="1400" spc="-3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code</a:t>
            </a:r>
            <a:endParaRPr lang="en-US" sz="1400" dirty="0">
              <a:latin typeface="Arial" panose="020B0604020202020204" pitchFamily="34" charset="0"/>
              <a:cs typeface="Arial" panose="020B0604020202020204" pitchFamily="34" charset="0"/>
            </a:endParaRPr>
          </a:p>
          <a:p>
            <a:pPr marL="698500" indent="-228600">
              <a:lnSpc>
                <a:spcPct val="100000"/>
              </a:lnSpc>
              <a:spcBef>
                <a:spcPts val="50"/>
              </a:spcBef>
              <a:buAutoNum type="alphaUcPeriod"/>
              <a:tabLst>
                <a:tab pos="698500" algn="l"/>
              </a:tabLst>
            </a:pPr>
            <a:r>
              <a:rPr lang="en-US" sz="1400" spc="-5" dirty="0">
                <a:latin typeface="Arial" panose="020B0604020202020204" pitchFamily="34" charset="0"/>
                <a:cs typeface="Arial" panose="020B0604020202020204" pitchFamily="34" charset="0"/>
              </a:rPr>
              <a:t>IRM</a:t>
            </a:r>
            <a:r>
              <a:rPr lang="en-US" sz="1400" spc="-3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currency</a:t>
            </a:r>
            <a:endParaRPr lang="en-US" sz="1400" dirty="0">
              <a:latin typeface="Arial" panose="020B0604020202020204" pitchFamily="34" charset="0"/>
              <a:cs typeface="Arial" panose="020B0604020202020204" pitchFamily="34" charset="0"/>
            </a:endParaRPr>
          </a:p>
          <a:p>
            <a:pPr marL="698500" indent="-228600">
              <a:lnSpc>
                <a:spcPct val="100000"/>
              </a:lnSpc>
              <a:spcBef>
                <a:spcPts val="60"/>
              </a:spcBef>
              <a:buAutoNum type="alphaUcPeriod"/>
              <a:tabLst>
                <a:tab pos="698500" algn="l"/>
              </a:tabLst>
            </a:pPr>
            <a:r>
              <a:rPr lang="en-US" sz="1400" spc="-5" dirty="0">
                <a:latin typeface="Arial" panose="020B0604020202020204" pitchFamily="34" charset="0"/>
                <a:cs typeface="Arial" panose="020B0604020202020204" pitchFamily="34" charset="0"/>
              </a:rPr>
              <a:t>Remittance</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amount</a:t>
            </a:r>
            <a:r>
              <a:rPr lang="en-US" sz="1400"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(A)</a:t>
            </a:r>
            <a:endParaRPr lang="en-US" sz="1400" dirty="0">
              <a:latin typeface="Arial" panose="020B0604020202020204" pitchFamily="34" charset="0"/>
              <a:cs typeface="Arial" panose="020B0604020202020204" pitchFamily="34" charset="0"/>
            </a:endParaRPr>
          </a:p>
          <a:p>
            <a:pPr marL="698500" indent="-228600">
              <a:lnSpc>
                <a:spcPct val="100000"/>
              </a:lnSpc>
              <a:spcBef>
                <a:spcPts val="45"/>
              </a:spcBef>
              <a:buAutoNum type="alphaUcPeriod"/>
              <a:tabLst>
                <a:tab pos="698500" algn="l"/>
              </a:tabLst>
            </a:pPr>
            <a:r>
              <a:rPr lang="en-US" sz="1400" spc="-5" dirty="0">
                <a:latin typeface="Arial" panose="020B0604020202020204" pitchFamily="34" charset="0"/>
                <a:cs typeface="Arial" panose="020B0604020202020204" pitchFamily="34" charset="0"/>
              </a:rPr>
              <a:t>Attached</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other</a:t>
            </a:r>
            <a:r>
              <a:rPr lang="en-US" sz="1400" spc="-1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eBRC</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a:t>
            </a:r>
            <a:endParaRPr lang="en-US" sz="1400" dirty="0">
              <a:latin typeface="Arial" panose="020B0604020202020204" pitchFamily="34" charset="0"/>
              <a:cs typeface="Arial" panose="020B0604020202020204" pitchFamily="34" charset="0"/>
            </a:endParaRPr>
          </a:p>
          <a:p>
            <a:pPr marL="698500" indent="-228600">
              <a:lnSpc>
                <a:spcPct val="100000"/>
              </a:lnSpc>
              <a:spcBef>
                <a:spcPts val="50"/>
              </a:spcBef>
              <a:buAutoNum type="alphaUcPeriod"/>
              <a:tabLst>
                <a:tab pos="698500" algn="l"/>
              </a:tabLst>
            </a:pPr>
            <a:r>
              <a:rPr lang="en-US" sz="1400" spc="-5" dirty="0">
                <a:latin typeface="Arial" panose="020B0604020202020204" pitchFamily="34" charset="0"/>
                <a:cs typeface="Arial" panose="020B0604020202020204" pitchFamily="34" charset="0"/>
              </a:rPr>
              <a:t>ORM</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attached</a:t>
            </a:r>
            <a:r>
              <a:rPr lang="en-US" sz="1400"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a:t>
            </a:r>
            <a:endParaRPr lang="en-US" sz="1400" dirty="0">
              <a:latin typeface="Arial" panose="020B0604020202020204" pitchFamily="34" charset="0"/>
              <a:cs typeface="Arial" panose="020B0604020202020204" pitchFamily="34" charset="0"/>
            </a:endParaRPr>
          </a:p>
          <a:p>
            <a:pPr marL="698500" indent="-228600">
              <a:lnSpc>
                <a:spcPct val="100000"/>
              </a:lnSpc>
              <a:spcBef>
                <a:spcPts val="45"/>
              </a:spcBef>
              <a:buAutoNum type="alphaUcPeriod"/>
              <a:tabLst>
                <a:tab pos="698500" algn="l"/>
              </a:tabLst>
            </a:pPr>
            <a:r>
              <a:rPr lang="en-US" sz="1400" spc="-5" dirty="0">
                <a:latin typeface="Arial" panose="020B0604020202020204" pitchFamily="34" charset="0"/>
                <a:cs typeface="Arial" panose="020B0604020202020204" pitchFamily="34" charset="0"/>
              </a:rPr>
              <a:t>IRM amount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available to</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Generate fresh</a:t>
            </a:r>
            <a:r>
              <a:rPr lang="en-US" sz="1400" dirty="0">
                <a:latin typeface="Arial" panose="020B0604020202020204" pitchFamily="34" charset="0"/>
                <a:cs typeface="Arial" panose="020B0604020202020204" pitchFamily="34" charset="0"/>
              </a:rPr>
              <a:t> </a:t>
            </a:r>
            <a:r>
              <a:rPr lang="en-US" sz="1400" spc="-5" dirty="0" err="1">
                <a:latin typeface="Arial" panose="020B0604020202020204" pitchFamily="34" charset="0"/>
                <a:cs typeface="Arial" panose="020B0604020202020204" pitchFamily="34" charset="0"/>
              </a:rPr>
              <a:t>eBRC</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(D)</a:t>
            </a:r>
          </a:p>
          <a:p>
            <a:pPr marL="698500" indent="-228600">
              <a:lnSpc>
                <a:spcPct val="100000"/>
              </a:lnSpc>
              <a:spcBef>
                <a:spcPts val="50"/>
              </a:spcBef>
              <a:buAutoNum type="alphaUcPeriod"/>
              <a:tabLst>
                <a:tab pos="698500" algn="l"/>
              </a:tabLst>
            </a:pPr>
            <a:r>
              <a:rPr lang="en-US" sz="1400" spc="-5" dirty="0">
                <a:latin typeface="Arial" panose="020B0604020202020204" pitchFamily="34" charset="0"/>
                <a:cs typeface="Arial" panose="020B0604020202020204" pitchFamily="34" charset="0"/>
              </a:rPr>
              <a:t>Balance</a:t>
            </a:r>
            <a:r>
              <a:rPr lang="en-US" sz="1400" spc="-3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IRM</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amount</a:t>
            </a:r>
            <a:endParaRPr lang="en-US" sz="1400" dirty="0">
              <a:latin typeface="Arial" panose="020B0604020202020204" pitchFamily="34" charset="0"/>
              <a:cs typeface="Arial" panose="020B0604020202020204" pitchFamily="34" charset="0"/>
            </a:endParaRPr>
          </a:p>
          <a:p>
            <a:pPr>
              <a:lnSpc>
                <a:spcPct val="100000"/>
              </a:lnSpc>
            </a:pPr>
            <a:endParaRPr lang="en-US" sz="1400" dirty="0">
              <a:latin typeface="Arial" panose="020B0604020202020204" pitchFamily="34" charset="0"/>
              <a:cs typeface="Arial" panose="020B0604020202020204" pitchFamily="34" charset="0"/>
            </a:endParaRPr>
          </a:p>
          <a:p>
            <a:pPr marL="141605" marR="5080" indent="-129539">
              <a:lnSpc>
                <a:spcPct val="103299"/>
              </a:lnSpc>
              <a:spcBef>
                <a:spcPts val="795"/>
              </a:spcBef>
            </a:pPr>
            <a:r>
              <a:rPr lang="en-US" sz="1400" b="1" spc="-5" dirty="0">
                <a:latin typeface="Arial" panose="020B0604020202020204" pitchFamily="34" charset="0"/>
                <a:cs typeface="Arial" panose="020B0604020202020204" pitchFamily="34" charset="0"/>
              </a:rPr>
              <a:t>Note: </a:t>
            </a:r>
            <a:r>
              <a:rPr lang="en-US" sz="1400" dirty="0">
                <a:latin typeface="Arial" panose="020B0604020202020204" pitchFamily="34" charset="0"/>
                <a:cs typeface="Arial" panose="020B0604020202020204" pitchFamily="34" charset="0"/>
              </a:rPr>
              <a:t>Balance </a:t>
            </a:r>
            <a:r>
              <a:rPr lang="en-US" sz="1400" spc="-10" dirty="0">
                <a:latin typeface="Arial" panose="020B0604020202020204" pitchFamily="34" charset="0"/>
                <a:cs typeface="Arial" panose="020B0604020202020204" pitchFamily="34" charset="0"/>
              </a:rPr>
              <a:t>IRM</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amount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calculated</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 =</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a:t>
            </a:r>
            <a:r>
              <a:rPr lang="en-US" sz="1400"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and</a:t>
            </a:r>
            <a:r>
              <a:rPr lang="en-US" sz="1400" spc="5"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IRM</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amount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available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Generate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fresh </a:t>
            </a:r>
            <a:r>
              <a:rPr lang="en-US" sz="1400" spc="-5" dirty="0" err="1">
                <a:latin typeface="Arial" panose="020B0604020202020204" pitchFamily="34" charset="0"/>
                <a:cs typeface="Arial" panose="020B0604020202020204" pitchFamily="34" charset="0"/>
              </a:rPr>
              <a:t>eBRC</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 be calculated D =</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 – B – C.</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14343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0" y="1600200"/>
            <a:ext cx="9143999" cy="4801699"/>
          </a:xfrm>
          <a:prstGeom prst="rect">
            <a:avLst/>
          </a:prstGeom>
        </p:spPr>
        <p:txBody>
          <a:bodyPr wrap="square">
            <a:spAutoFit/>
          </a:bodyPr>
          <a:lstStyle/>
          <a:p>
            <a:pPr marL="12700">
              <a:lnSpc>
                <a:spcPct val="100000"/>
              </a:lnSpc>
            </a:pPr>
            <a:r>
              <a:rPr lang="en-US" sz="1400" spc="-5" dirty="0">
                <a:latin typeface="Arial" panose="020B0604020202020204" pitchFamily="34" charset="0"/>
                <a:cs typeface="Arial" panose="020B0604020202020204" pitchFamily="34" charset="0"/>
              </a:rPr>
              <a:t>8)</a:t>
            </a:r>
            <a:r>
              <a:rPr lang="en-US" sz="1400" spc="2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Rules</a:t>
            </a:r>
            <a:r>
              <a:rPr lang="en-US" sz="1400" spc="-10" dirty="0">
                <a:latin typeface="Arial" panose="020B0604020202020204" pitchFamily="34" charset="0"/>
                <a:cs typeface="Arial" panose="020B0604020202020204" pitchFamily="34" charset="0"/>
              </a:rPr>
              <a:t> for</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clubbing</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a:t>
            </a:r>
            <a:r>
              <a:rPr lang="en-US" sz="1400" spc="-15"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IRM-</a:t>
            </a:r>
          </a:p>
          <a:p>
            <a:pPr marL="698500" indent="-228600">
              <a:lnSpc>
                <a:spcPct val="100000"/>
              </a:lnSpc>
              <a:spcBef>
                <a:spcPts val="95"/>
              </a:spcBef>
              <a:buAutoNum type="alphaUcPeriod" startAt="10"/>
              <a:tabLst>
                <a:tab pos="697865" algn="l"/>
                <a:tab pos="698500" algn="l"/>
              </a:tabLst>
            </a:pPr>
            <a:r>
              <a:rPr lang="en-US" sz="1400" dirty="0">
                <a:latin typeface="Times New Roman"/>
                <a:cs typeface="Times New Roman"/>
              </a:rPr>
              <a:t>Multiple</a:t>
            </a:r>
            <a:r>
              <a:rPr lang="en-US" sz="1400" spc="-25" dirty="0">
                <a:latin typeface="Times New Roman"/>
                <a:cs typeface="Times New Roman"/>
              </a:rPr>
              <a:t> </a:t>
            </a:r>
            <a:r>
              <a:rPr lang="en-US" sz="1400" spc="-15" dirty="0">
                <a:latin typeface="Times New Roman"/>
                <a:cs typeface="Times New Roman"/>
              </a:rPr>
              <a:t>IRM’s</a:t>
            </a:r>
            <a:r>
              <a:rPr lang="en-US" sz="1400" spc="-10" dirty="0">
                <a:latin typeface="Times New Roman"/>
                <a:cs typeface="Times New Roman"/>
              </a:rPr>
              <a:t> </a:t>
            </a:r>
            <a:r>
              <a:rPr lang="en-US" sz="1400" spc="-5" dirty="0">
                <a:latin typeface="Times New Roman"/>
                <a:cs typeface="Times New Roman"/>
              </a:rPr>
              <a:t>can</a:t>
            </a:r>
            <a:r>
              <a:rPr lang="en-US" sz="1400" spc="-25" dirty="0">
                <a:latin typeface="Times New Roman"/>
                <a:cs typeface="Times New Roman"/>
              </a:rPr>
              <a:t> </a:t>
            </a:r>
            <a:r>
              <a:rPr lang="en-US" sz="1400" spc="-5" dirty="0">
                <a:latin typeface="Times New Roman"/>
                <a:cs typeface="Times New Roman"/>
              </a:rPr>
              <a:t>be</a:t>
            </a:r>
            <a:r>
              <a:rPr lang="en-US" sz="1400" spc="-10" dirty="0">
                <a:latin typeface="Times New Roman"/>
                <a:cs typeface="Times New Roman"/>
              </a:rPr>
              <a:t> </a:t>
            </a:r>
            <a:r>
              <a:rPr lang="en-US" sz="1400" spc="-5" dirty="0">
                <a:latin typeface="Times New Roman"/>
                <a:cs typeface="Times New Roman"/>
              </a:rPr>
              <a:t>added.</a:t>
            </a:r>
            <a:endParaRPr lang="en-US" sz="1400" dirty="0">
              <a:latin typeface="Times New Roman"/>
              <a:cs typeface="Times New Roman"/>
            </a:endParaRPr>
          </a:p>
          <a:p>
            <a:pPr marL="698500" indent="-228600">
              <a:lnSpc>
                <a:spcPct val="100000"/>
              </a:lnSpc>
              <a:spcBef>
                <a:spcPts val="50"/>
              </a:spcBef>
              <a:buAutoNum type="alphaUcPeriod" startAt="10"/>
              <a:tabLst>
                <a:tab pos="698500" algn="l"/>
              </a:tabLst>
            </a:pPr>
            <a:r>
              <a:rPr lang="en-US" sz="1400" spc="-5" dirty="0">
                <a:latin typeface="Times New Roman"/>
                <a:cs typeface="Times New Roman"/>
              </a:rPr>
              <a:t>IRM of same</a:t>
            </a:r>
            <a:r>
              <a:rPr lang="en-US" sz="1400" spc="-10" dirty="0">
                <a:latin typeface="Times New Roman"/>
                <a:cs typeface="Times New Roman"/>
              </a:rPr>
              <a:t> </a:t>
            </a:r>
            <a:r>
              <a:rPr lang="en-US" sz="1400" spc="-5" dirty="0">
                <a:latin typeface="Times New Roman"/>
                <a:cs typeface="Times New Roman"/>
              </a:rPr>
              <a:t>currency </a:t>
            </a:r>
            <a:r>
              <a:rPr lang="en-US" sz="1400" dirty="0">
                <a:latin typeface="Times New Roman"/>
                <a:cs typeface="Times New Roman"/>
              </a:rPr>
              <a:t>can </a:t>
            </a:r>
            <a:r>
              <a:rPr lang="en-US" sz="1400" spc="-5" dirty="0">
                <a:latin typeface="Times New Roman"/>
                <a:cs typeface="Times New Roman"/>
              </a:rPr>
              <a:t>only be</a:t>
            </a:r>
            <a:r>
              <a:rPr lang="en-US" sz="1400" dirty="0">
                <a:latin typeface="Times New Roman"/>
                <a:cs typeface="Times New Roman"/>
              </a:rPr>
              <a:t> </a:t>
            </a:r>
            <a:r>
              <a:rPr lang="en-US" sz="1400" spc="-5" dirty="0">
                <a:latin typeface="Times New Roman"/>
                <a:cs typeface="Times New Roman"/>
              </a:rPr>
              <a:t>clubbed.</a:t>
            </a:r>
            <a:endParaRPr lang="en-US" sz="1400" dirty="0">
              <a:latin typeface="Times New Roman"/>
              <a:cs typeface="Times New Roman"/>
            </a:endParaRPr>
          </a:p>
          <a:p>
            <a:pPr marL="698500" indent="-228600">
              <a:lnSpc>
                <a:spcPct val="100000"/>
              </a:lnSpc>
              <a:spcBef>
                <a:spcPts val="45"/>
              </a:spcBef>
              <a:buAutoNum type="alphaUcPeriod" startAt="10"/>
              <a:tabLst>
                <a:tab pos="698500" algn="l"/>
              </a:tabLst>
            </a:pPr>
            <a:r>
              <a:rPr lang="en-US" sz="1400" spc="-5" dirty="0">
                <a:latin typeface="Times New Roman"/>
                <a:cs typeface="Times New Roman"/>
              </a:rPr>
              <a:t>User</a:t>
            </a:r>
            <a:r>
              <a:rPr lang="en-US" sz="1400" spc="-10" dirty="0">
                <a:latin typeface="Times New Roman"/>
                <a:cs typeface="Times New Roman"/>
              </a:rPr>
              <a:t> </a:t>
            </a:r>
            <a:r>
              <a:rPr lang="en-US" sz="1400" spc="-5" dirty="0">
                <a:latin typeface="Times New Roman"/>
                <a:cs typeface="Times New Roman"/>
              </a:rPr>
              <a:t>cannot</a:t>
            </a:r>
            <a:r>
              <a:rPr lang="en-US" sz="1400" dirty="0">
                <a:latin typeface="Times New Roman"/>
                <a:cs typeface="Times New Roman"/>
              </a:rPr>
              <a:t> </a:t>
            </a:r>
            <a:r>
              <a:rPr lang="en-US" sz="1400" spc="-5" dirty="0">
                <a:latin typeface="Times New Roman"/>
                <a:cs typeface="Times New Roman"/>
              </a:rPr>
              <a:t>generate</a:t>
            </a:r>
            <a:r>
              <a:rPr lang="en-US" sz="1400" dirty="0">
                <a:latin typeface="Times New Roman"/>
                <a:cs typeface="Times New Roman"/>
              </a:rPr>
              <a:t> </a:t>
            </a:r>
            <a:r>
              <a:rPr lang="en-US" sz="1400" dirty="0" err="1">
                <a:latin typeface="Times New Roman"/>
                <a:cs typeface="Times New Roman"/>
              </a:rPr>
              <a:t>eBRC</a:t>
            </a:r>
            <a:r>
              <a:rPr lang="en-US" sz="1400" spc="5" dirty="0">
                <a:latin typeface="Times New Roman"/>
                <a:cs typeface="Times New Roman"/>
              </a:rPr>
              <a:t> </a:t>
            </a:r>
            <a:r>
              <a:rPr lang="en-US" sz="1400" spc="-5" dirty="0">
                <a:latin typeface="Times New Roman"/>
                <a:cs typeface="Times New Roman"/>
              </a:rPr>
              <a:t>for</a:t>
            </a:r>
            <a:r>
              <a:rPr lang="en-US" sz="1400" spc="-10" dirty="0">
                <a:latin typeface="Times New Roman"/>
                <a:cs typeface="Times New Roman"/>
              </a:rPr>
              <a:t> </a:t>
            </a:r>
            <a:r>
              <a:rPr lang="en-US" sz="1400" dirty="0">
                <a:latin typeface="Times New Roman"/>
                <a:cs typeface="Times New Roman"/>
              </a:rPr>
              <a:t>P0101 </a:t>
            </a:r>
            <a:r>
              <a:rPr lang="en-US" sz="1400" spc="-5" dirty="0">
                <a:latin typeface="Times New Roman"/>
                <a:cs typeface="Times New Roman"/>
              </a:rPr>
              <a:t>and </a:t>
            </a:r>
            <a:r>
              <a:rPr lang="en-US" sz="1400" dirty="0">
                <a:latin typeface="Times New Roman"/>
                <a:cs typeface="Times New Roman"/>
              </a:rPr>
              <a:t>P0108 </a:t>
            </a:r>
            <a:r>
              <a:rPr lang="en-US" sz="1400" spc="-5" dirty="0">
                <a:latin typeface="Times New Roman"/>
                <a:cs typeface="Times New Roman"/>
              </a:rPr>
              <a:t>(Purpose</a:t>
            </a:r>
            <a:r>
              <a:rPr lang="en-US" sz="1400" dirty="0">
                <a:latin typeface="Times New Roman"/>
                <a:cs typeface="Times New Roman"/>
              </a:rPr>
              <a:t> </a:t>
            </a:r>
            <a:r>
              <a:rPr lang="en-US" sz="1400" spc="-5" dirty="0">
                <a:latin typeface="Times New Roman"/>
                <a:cs typeface="Times New Roman"/>
              </a:rPr>
              <a:t>Code</a:t>
            </a:r>
            <a:r>
              <a:rPr lang="en-US" sz="1400" spc="5" dirty="0">
                <a:latin typeface="Times New Roman"/>
                <a:cs typeface="Times New Roman"/>
              </a:rPr>
              <a:t> </a:t>
            </a:r>
            <a:r>
              <a:rPr lang="en-US" sz="1400" spc="-5" dirty="0">
                <a:latin typeface="Times New Roman"/>
                <a:cs typeface="Times New Roman"/>
              </a:rPr>
              <a:t>not</a:t>
            </a:r>
            <a:r>
              <a:rPr lang="en-US" sz="1400" dirty="0">
                <a:latin typeface="Times New Roman"/>
                <a:cs typeface="Times New Roman"/>
              </a:rPr>
              <a:t> </a:t>
            </a:r>
            <a:r>
              <a:rPr lang="en-US" sz="1400" spc="-5" dirty="0">
                <a:latin typeface="Times New Roman"/>
                <a:cs typeface="Times New Roman"/>
              </a:rPr>
              <a:t>in</a:t>
            </a:r>
            <a:r>
              <a:rPr lang="en-US" sz="1400" dirty="0">
                <a:latin typeface="Times New Roman"/>
                <a:cs typeface="Times New Roman"/>
              </a:rPr>
              <a:t> P0101</a:t>
            </a:r>
            <a:r>
              <a:rPr lang="en-US" sz="1400" spc="5" dirty="0">
                <a:latin typeface="Times New Roman"/>
                <a:cs typeface="Times New Roman"/>
              </a:rPr>
              <a:t> </a:t>
            </a:r>
            <a:r>
              <a:rPr lang="en-US" sz="1400" spc="-10" dirty="0">
                <a:latin typeface="Times New Roman"/>
                <a:cs typeface="Times New Roman"/>
              </a:rPr>
              <a:t>and</a:t>
            </a:r>
            <a:r>
              <a:rPr lang="en-US" sz="1400" dirty="0">
                <a:latin typeface="Times New Roman"/>
                <a:cs typeface="Times New Roman"/>
              </a:rPr>
              <a:t> P0108)</a:t>
            </a:r>
          </a:p>
          <a:p>
            <a:pPr marL="698500" marR="6985" indent="-228600" algn="just">
              <a:lnSpc>
                <a:spcPct val="103299"/>
              </a:lnSpc>
              <a:spcBef>
                <a:spcPts val="805"/>
              </a:spcBef>
              <a:buAutoNum type="alphaUcPeriod" startAt="10"/>
              <a:tabLst>
                <a:tab pos="698500" algn="l"/>
              </a:tabLst>
            </a:pPr>
            <a:r>
              <a:rPr lang="en-US" sz="1400" spc="-5" dirty="0">
                <a:latin typeface="Times New Roman"/>
                <a:cs typeface="Times New Roman"/>
              </a:rPr>
              <a:t>To generate </a:t>
            </a:r>
            <a:r>
              <a:rPr lang="en-US" sz="1400" dirty="0">
                <a:latin typeface="Times New Roman"/>
                <a:cs typeface="Times New Roman"/>
              </a:rPr>
              <a:t>the </a:t>
            </a:r>
            <a:r>
              <a:rPr lang="en-US" sz="1400" spc="-5" dirty="0" err="1">
                <a:latin typeface="Times New Roman"/>
                <a:cs typeface="Times New Roman"/>
              </a:rPr>
              <a:t>eBRC</a:t>
            </a:r>
            <a:r>
              <a:rPr lang="en-US" sz="1400" spc="-5" dirty="0">
                <a:latin typeface="Times New Roman"/>
                <a:cs typeface="Times New Roman"/>
              </a:rPr>
              <a:t> for purpose code P0103 for stand-alone or with clubbed, shipping </a:t>
            </a:r>
            <a:r>
              <a:rPr lang="en-US" sz="1400" dirty="0">
                <a:latin typeface="Times New Roman"/>
                <a:cs typeface="Times New Roman"/>
              </a:rPr>
              <a:t>bill </a:t>
            </a:r>
            <a:r>
              <a:rPr lang="en-US" sz="1400" spc="5" dirty="0">
                <a:latin typeface="Times New Roman"/>
                <a:cs typeface="Times New Roman"/>
              </a:rPr>
              <a:t> </a:t>
            </a:r>
            <a:r>
              <a:rPr lang="en-US" sz="1400" spc="-5" dirty="0">
                <a:latin typeface="Times New Roman"/>
                <a:cs typeface="Times New Roman"/>
              </a:rPr>
              <a:t>date/Invoice should be greater than </a:t>
            </a:r>
            <a:r>
              <a:rPr lang="en-US" sz="1400" dirty="0">
                <a:latin typeface="Times New Roman"/>
                <a:cs typeface="Times New Roman"/>
              </a:rPr>
              <a:t>or </a:t>
            </a:r>
            <a:r>
              <a:rPr lang="en-US" sz="1400" spc="-5" dirty="0">
                <a:latin typeface="Times New Roman"/>
                <a:cs typeface="Times New Roman"/>
              </a:rPr>
              <a:t>equal to the remittance </a:t>
            </a:r>
            <a:r>
              <a:rPr lang="en-US" sz="1400" dirty="0">
                <a:latin typeface="Times New Roman"/>
                <a:cs typeface="Times New Roman"/>
              </a:rPr>
              <a:t>date. </a:t>
            </a:r>
            <a:r>
              <a:rPr lang="en-US" sz="1400" spc="-5" dirty="0">
                <a:latin typeface="Times New Roman"/>
                <a:cs typeface="Times New Roman"/>
              </a:rPr>
              <a:t>No </a:t>
            </a:r>
            <a:r>
              <a:rPr lang="en-US" sz="1400" spc="-5" dirty="0" err="1">
                <a:latin typeface="Times New Roman"/>
                <a:cs typeface="Times New Roman"/>
              </a:rPr>
              <a:t>ebrc</a:t>
            </a:r>
            <a:r>
              <a:rPr lang="en-US" sz="1400" spc="-5" dirty="0">
                <a:latin typeface="Times New Roman"/>
                <a:cs typeface="Times New Roman"/>
              </a:rPr>
              <a:t> generation to be </a:t>
            </a:r>
            <a:r>
              <a:rPr lang="en-US" sz="1400" dirty="0">
                <a:latin typeface="Times New Roman"/>
                <a:cs typeface="Times New Roman"/>
              </a:rPr>
              <a:t> </a:t>
            </a:r>
            <a:r>
              <a:rPr lang="en-US" sz="1400" spc="-5" dirty="0">
                <a:latin typeface="Times New Roman"/>
                <a:cs typeface="Times New Roman"/>
              </a:rPr>
              <a:t>allowed</a:t>
            </a:r>
            <a:r>
              <a:rPr lang="en-US" sz="1400" spc="-15" dirty="0">
                <a:latin typeface="Times New Roman"/>
                <a:cs typeface="Times New Roman"/>
              </a:rPr>
              <a:t> </a:t>
            </a:r>
            <a:r>
              <a:rPr lang="en-US" sz="1400" spc="-5" dirty="0">
                <a:latin typeface="Times New Roman"/>
                <a:cs typeface="Times New Roman"/>
              </a:rPr>
              <a:t>before the </a:t>
            </a:r>
            <a:r>
              <a:rPr lang="en-US" sz="1400" dirty="0">
                <a:latin typeface="Times New Roman"/>
                <a:cs typeface="Times New Roman"/>
              </a:rPr>
              <a:t>shipping bill/invoice</a:t>
            </a:r>
            <a:r>
              <a:rPr lang="en-US" sz="1400" spc="-15" dirty="0">
                <a:latin typeface="Times New Roman"/>
                <a:cs typeface="Times New Roman"/>
              </a:rPr>
              <a:t> </a:t>
            </a:r>
            <a:r>
              <a:rPr lang="en-US" sz="1400" spc="-5" dirty="0">
                <a:latin typeface="Times New Roman"/>
                <a:cs typeface="Times New Roman"/>
              </a:rPr>
              <a:t>date even</a:t>
            </a:r>
            <a:r>
              <a:rPr lang="en-US" sz="1400" spc="10" dirty="0">
                <a:latin typeface="Times New Roman"/>
                <a:cs typeface="Times New Roman"/>
              </a:rPr>
              <a:t> </a:t>
            </a:r>
            <a:r>
              <a:rPr lang="en-US" sz="1400" spc="-10" dirty="0">
                <a:latin typeface="Times New Roman"/>
                <a:cs typeface="Times New Roman"/>
              </a:rPr>
              <a:t>for</a:t>
            </a:r>
            <a:r>
              <a:rPr lang="en-US" sz="1400" dirty="0">
                <a:latin typeface="Times New Roman"/>
                <a:cs typeface="Times New Roman"/>
              </a:rPr>
              <a:t> </a:t>
            </a:r>
            <a:r>
              <a:rPr lang="en-US" sz="1400" spc="-5" dirty="0">
                <a:latin typeface="Times New Roman"/>
                <a:cs typeface="Times New Roman"/>
              </a:rPr>
              <a:t>advance payment.</a:t>
            </a:r>
            <a:endParaRPr lang="en-US" sz="1400" dirty="0">
              <a:latin typeface="Times New Roman"/>
              <a:cs typeface="Times New Roman"/>
            </a:endParaRPr>
          </a:p>
          <a:p>
            <a:pPr marL="698500" indent="-228600">
              <a:lnSpc>
                <a:spcPts val="1410"/>
              </a:lnSpc>
              <a:spcBef>
                <a:spcPts val="855"/>
              </a:spcBef>
              <a:buAutoNum type="alphaUcPeriod" startAt="10"/>
              <a:tabLst>
                <a:tab pos="698500" algn="l"/>
              </a:tabLst>
            </a:pPr>
            <a:r>
              <a:rPr lang="en-US" sz="1400" spc="-5" dirty="0">
                <a:latin typeface="Times New Roman"/>
                <a:cs typeface="Times New Roman"/>
              </a:rPr>
              <a:t>P0103 can be</a:t>
            </a:r>
            <a:r>
              <a:rPr lang="en-US" sz="1400" spc="-15" dirty="0">
                <a:latin typeface="Times New Roman"/>
                <a:cs typeface="Times New Roman"/>
              </a:rPr>
              <a:t> </a:t>
            </a:r>
            <a:r>
              <a:rPr lang="en-US" sz="1400" spc="-5" dirty="0">
                <a:latin typeface="Times New Roman"/>
                <a:cs typeface="Times New Roman"/>
              </a:rPr>
              <a:t>used </a:t>
            </a:r>
            <a:r>
              <a:rPr lang="en-US" sz="1400" dirty="0">
                <a:latin typeface="Times New Roman"/>
                <a:cs typeface="Times New Roman"/>
              </a:rPr>
              <a:t>standalone</a:t>
            </a:r>
            <a:r>
              <a:rPr lang="en-US" sz="1400" spc="-10" dirty="0">
                <a:latin typeface="Times New Roman"/>
                <a:cs typeface="Times New Roman"/>
              </a:rPr>
              <a:t> </a:t>
            </a:r>
            <a:r>
              <a:rPr lang="en-US" sz="1400" dirty="0">
                <a:latin typeface="Times New Roman"/>
                <a:cs typeface="Times New Roman"/>
              </a:rPr>
              <a:t>to</a:t>
            </a:r>
            <a:r>
              <a:rPr lang="en-US" sz="1400" spc="-5" dirty="0">
                <a:latin typeface="Times New Roman"/>
                <a:cs typeface="Times New Roman"/>
              </a:rPr>
              <a:t> generate</a:t>
            </a:r>
            <a:r>
              <a:rPr lang="en-US" sz="1400" spc="-15" dirty="0">
                <a:latin typeface="Times New Roman"/>
                <a:cs typeface="Times New Roman"/>
              </a:rPr>
              <a:t> </a:t>
            </a:r>
            <a:r>
              <a:rPr lang="en-US" sz="1400" spc="-5" dirty="0" err="1">
                <a:latin typeface="Times New Roman"/>
                <a:cs typeface="Times New Roman"/>
              </a:rPr>
              <a:t>eBRC</a:t>
            </a:r>
            <a:r>
              <a:rPr lang="en-US" sz="1400" spc="-5" dirty="0">
                <a:latin typeface="Times New Roman"/>
                <a:cs typeface="Times New Roman"/>
              </a:rPr>
              <a:t>.</a:t>
            </a:r>
            <a:endParaRPr lang="en-US" sz="1400" dirty="0">
              <a:latin typeface="Times New Roman"/>
              <a:cs typeface="Times New Roman"/>
            </a:endParaRPr>
          </a:p>
          <a:p>
            <a:pPr marL="698500">
              <a:lnSpc>
                <a:spcPts val="1380"/>
              </a:lnSpc>
            </a:pPr>
            <a:r>
              <a:rPr lang="en-US" sz="1400" spc="-5" dirty="0">
                <a:latin typeface="Times New Roman"/>
                <a:cs typeface="Times New Roman"/>
              </a:rPr>
              <a:t>P0103</a:t>
            </a:r>
            <a:r>
              <a:rPr lang="en-US" sz="1400" dirty="0">
                <a:latin typeface="Times New Roman"/>
                <a:cs typeface="Times New Roman"/>
              </a:rPr>
              <a:t> </a:t>
            </a:r>
            <a:r>
              <a:rPr lang="en-US" sz="1400" spc="-5" dirty="0">
                <a:latin typeface="Times New Roman"/>
                <a:cs typeface="Times New Roman"/>
              </a:rPr>
              <a:t>can</a:t>
            </a:r>
            <a:r>
              <a:rPr lang="en-US" sz="1400" dirty="0">
                <a:latin typeface="Times New Roman"/>
                <a:cs typeface="Times New Roman"/>
              </a:rPr>
              <a:t> </a:t>
            </a:r>
            <a:r>
              <a:rPr lang="en-US" sz="1400" spc="-5" dirty="0">
                <a:latin typeface="Times New Roman"/>
                <a:cs typeface="Times New Roman"/>
              </a:rPr>
              <a:t>be</a:t>
            </a:r>
            <a:r>
              <a:rPr lang="en-US" sz="1400" spc="-10" dirty="0">
                <a:latin typeface="Times New Roman"/>
                <a:cs typeface="Times New Roman"/>
              </a:rPr>
              <a:t> </a:t>
            </a:r>
            <a:r>
              <a:rPr lang="en-US" sz="1400" spc="-5" dirty="0">
                <a:latin typeface="Times New Roman"/>
                <a:cs typeface="Times New Roman"/>
              </a:rPr>
              <a:t>clubbed</a:t>
            </a:r>
            <a:r>
              <a:rPr lang="en-US" sz="1400" spc="20" dirty="0">
                <a:latin typeface="Times New Roman"/>
                <a:cs typeface="Times New Roman"/>
              </a:rPr>
              <a:t> </a:t>
            </a:r>
            <a:r>
              <a:rPr lang="en-US" sz="1400" spc="-5" dirty="0">
                <a:latin typeface="Times New Roman"/>
                <a:cs typeface="Times New Roman"/>
              </a:rPr>
              <a:t>with</a:t>
            </a:r>
            <a:r>
              <a:rPr lang="en-US" sz="1400" dirty="0">
                <a:latin typeface="Times New Roman"/>
                <a:cs typeface="Times New Roman"/>
              </a:rPr>
              <a:t> </a:t>
            </a:r>
            <a:r>
              <a:rPr lang="en-US" sz="1400" spc="-5" dirty="0">
                <a:latin typeface="Times New Roman"/>
                <a:cs typeface="Times New Roman"/>
              </a:rPr>
              <a:t>P0807</a:t>
            </a:r>
            <a:r>
              <a:rPr lang="en-US" sz="1400" dirty="0">
                <a:latin typeface="Times New Roman"/>
                <a:cs typeface="Times New Roman"/>
              </a:rPr>
              <a:t> </a:t>
            </a:r>
            <a:r>
              <a:rPr lang="en-US" sz="1400" spc="-5" dirty="0">
                <a:latin typeface="Times New Roman"/>
                <a:cs typeface="Times New Roman"/>
              </a:rPr>
              <a:t>in</a:t>
            </a:r>
            <a:r>
              <a:rPr lang="en-US" sz="1400" spc="15" dirty="0">
                <a:latin typeface="Times New Roman"/>
                <a:cs typeface="Times New Roman"/>
              </a:rPr>
              <a:t> </a:t>
            </a:r>
            <a:r>
              <a:rPr lang="en-US" sz="1400" spc="-10" dirty="0">
                <a:latin typeface="Times New Roman"/>
                <a:cs typeface="Times New Roman"/>
              </a:rPr>
              <a:t>case</a:t>
            </a:r>
            <a:r>
              <a:rPr lang="en-US" sz="1400" spc="15" dirty="0">
                <a:latin typeface="Times New Roman"/>
                <a:cs typeface="Times New Roman"/>
              </a:rPr>
              <a:t> </a:t>
            </a:r>
            <a:r>
              <a:rPr lang="en-US" sz="1400" spc="-5" dirty="0">
                <a:latin typeface="Times New Roman"/>
                <a:cs typeface="Times New Roman"/>
              </a:rPr>
              <a:t>of</a:t>
            </a:r>
            <a:r>
              <a:rPr lang="en-US" sz="1400" spc="-10" dirty="0">
                <a:latin typeface="Times New Roman"/>
                <a:cs typeface="Times New Roman"/>
              </a:rPr>
              <a:t> </a:t>
            </a:r>
            <a:r>
              <a:rPr lang="en-US" sz="1400" spc="-5" dirty="0">
                <a:latin typeface="Times New Roman"/>
                <a:cs typeface="Times New Roman"/>
              </a:rPr>
              <a:t>Services</a:t>
            </a:r>
            <a:r>
              <a:rPr lang="en-US" sz="1400" dirty="0">
                <a:latin typeface="Times New Roman"/>
                <a:cs typeface="Times New Roman"/>
              </a:rPr>
              <a:t> </a:t>
            </a:r>
            <a:r>
              <a:rPr lang="en-US" sz="1400" spc="-5" dirty="0">
                <a:latin typeface="Times New Roman"/>
                <a:cs typeface="Times New Roman"/>
              </a:rPr>
              <a:t>&gt;</a:t>
            </a:r>
            <a:r>
              <a:rPr lang="en-US" sz="1400" spc="10" dirty="0">
                <a:latin typeface="Times New Roman"/>
                <a:cs typeface="Times New Roman"/>
              </a:rPr>
              <a:t> </a:t>
            </a:r>
            <a:r>
              <a:rPr lang="en-US" sz="1400" spc="-10" dirty="0">
                <a:latin typeface="Times New Roman"/>
                <a:cs typeface="Times New Roman"/>
              </a:rPr>
              <a:t>IT.</a:t>
            </a:r>
            <a:endParaRPr lang="en-US" sz="1400" dirty="0">
              <a:latin typeface="Times New Roman"/>
              <a:cs typeface="Times New Roman"/>
            </a:endParaRPr>
          </a:p>
          <a:p>
            <a:pPr marL="698500" marR="78105">
              <a:lnSpc>
                <a:spcPts val="1380"/>
              </a:lnSpc>
              <a:spcBef>
                <a:spcPts val="65"/>
              </a:spcBef>
            </a:pPr>
            <a:r>
              <a:rPr lang="en-US" sz="1400" spc="-5" dirty="0">
                <a:latin typeface="Times New Roman"/>
                <a:cs typeface="Times New Roman"/>
              </a:rPr>
              <a:t>P0103</a:t>
            </a:r>
            <a:r>
              <a:rPr lang="en-US" sz="1400" spc="5" dirty="0">
                <a:latin typeface="Times New Roman"/>
                <a:cs typeface="Times New Roman"/>
              </a:rPr>
              <a:t> </a:t>
            </a:r>
            <a:r>
              <a:rPr lang="en-US" sz="1400" spc="-5" dirty="0">
                <a:latin typeface="Times New Roman"/>
                <a:cs typeface="Times New Roman"/>
              </a:rPr>
              <a:t>can</a:t>
            </a:r>
            <a:r>
              <a:rPr lang="en-US" sz="1400" spc="5" dirty="0">
                <a:latin typeface="Times New Roman"/>
                <a:cs typeface="Times New Roman"/>
              </a:rPr>
              <a:t> </a:t>
            </a:r>
            <a:r>
              <a:rPr lang="en-US" sz="1400" spc="-5" dirty="0">
                <a:latin typeface="Times New Roman"/>
                <a:cs typeface="Times New Roman"/>
              </a:rPr>
              <a:t>be clubbed</a:t>
            </a:r>
            <a:r>
              <a:rPr lang="en-US" sz="1400" spc="20" dirty="0">
                <a:latin typeface="Times New Roman"/>
                <a:cs typeface="Times New Roman"/>
              </a:rPr>
              <a:t> </a:t>
            </a:r>
            <a:r>
              <a:rPr lang="en-US" sz="1400" spc="-5" dirty="0">
                <a:latin typeface="Times New Roman"/>
                <a:cs typeface="Times New Roman"/>
              </a:rPr>
              <a:t>with</a:t>
            </a:r>
            <a:r>
              <a:rPr lang="en-US" sz="1400" spc="5" dirty="0">
                <a:latin typeface="Times New Roman"/>
                <a:cs typeface="Times New Roman"/>
              </a:rPr>
              <a:t> </a:t>
            </a:r>
            <a:r>
              <a:rPr lang="en-US" sz="1400" spc="-5" dirty="0">
                <a:latin typeface="Times New Roman"/>
                <a:cs typeface="Times New Roman"/>
              </a:rPr>
              <a:t>any</a:t>
            </a:r>
            <a:r>
              <a:rPr lang="en-US" sz="1400" spc="5" dirty="0">
                <a:latin typeface="Times New Roman"/>
                <a:cs typeface="Times New Roman"/>
              </a:rPr>
              <a:t> </a:t>
            </a:r>
            <a:r>
              <a:rPr lang="en-US" sz="1400" spc="-5" dirty="0">
                <a:latin typeface="Times New Roman"/>
                <a:cs typeface="Times New Roman"/>
              </a:rPr>
              <a:t>of </a:t>
            </a:r>
            <a:r>
              <a:rPr lang="en-US" sz="1400" dirty="0">
                <a:latin typeface="Times New Roman"/>
                <a:cs typeface="Times New Roman"/>
              </a:rPr>
              <a:t>the</a:t>
            </a:r>
            <a:r>
              <a:rPr lang="en-US" sz="1400" spc="-5" dirty="0">
                <a:latin typeface="Times New Roman"/>
                <a:cs typeface="Times New Roman"/>
              </a:rPr>
              <a:t> 01</a:t>
            </a:r>
            <a:r>
              <a:rPr lang="en-US" sz="1400" spc="5" dirty="0">
                <a:latin typeface="Times New Roman"/>
                <a:cs typeface="Times New Roman"/>
              </a:rPr>
              <a:t> </a:t>
            </a:r>
            <a:r>
              <a:rPr lang="en-US" sz="1400" spc="-5" dirty="0">
                <a:latin typeface="Times New Roman"/>
                <a:cs typeface="Times New Roman"/>
              </a:rPr>
              <a:t>Product</a:t>
            </a:r>
            <a:r>
              <a:rPr lang="en-US" sz="1400" spc="10" dirty="0">
                <a:latin typeface="Times New Roman"/>
                <a:cs typeface="Times New Roman"/>
              </a:rPr>
              <a:t> </a:t>
            </a:r>
            <a:r>
              <a:rPr lang="en-US" sz="1400" spc="-5" dirty="0">
                <a:latin typeface="Times New Roman"/>
                <a:cs typeface="Times New Roman"/>
              </a:rPr>
              <a:t>Groups</a:t>
            </a:r>
            <a:r>
              <a:rPr lang="en-US" sz="1400" spc="5" dirty="0">
                <a:latin typeface="Times New Roman"/>
                <a:cs typeface="Times New Roman"/>
              </a:rPr>
              <a:t> </a:t>
            </a:r>
            <a:r>
              <a:rPr lang="en-US" sz="1400" spc="-5" dirty="0">
                <a:latin typeface="Times New Roman"/>
                <a:cs typeface="Times New Roman"/>
              </a:rPr>
              <a:t>except</a:t>
            </a:r>
            <a:r>
              <a:rPr lang="en-US" sz="1400" spc="5" dirty="0">
                <a:latin typeface="Times New Roman"/>
                <a:cs typeface="Times New Roman"/>
              </a:rPr>
              <a:t> </a:t>
            </a:r>
            <a:r>
              <a:rPr lang="en-US" sz="1400" dirty="0">
                <a:latin typeface="Times New Roman"/>
                <a:cs typeface="Times New Roman"/>
              </a:rPr>
              <a:t>P0101</a:t>
            </a:r>
            <a:r>
              <a:rPr lang="en-US" sz="1400" spc="5" dirty="0">
                <a:latin typeface="Times New Roman"/>
                <a:cs typeface="Times New Roman"/>
              </a:rPr>
              <a:t> </a:t>
            </a:r>
            <a:r>
              <a:rPr lang="en-US" sz="1400" spc="-10" dirty="0">
                <a:latin typeface="Times New Roman"/>
                <a:cs typeface="Times New Roman"/>
              </a:rPr>
              <a:t>and</a:t>
            </a:r>
            <a:r>
              <a:rPr lang="en-US" sz="1400" spc="25" dirty="0">
                <a:latin typeface="Times New Roman"/>
                <a:cs typeface="Times New Roman"/>
              </a:rPr>
              <a:t> </a:t>
            </a:r>
            <a:r>
              <a:rPr lang="en-US" sz="1400" spc="-5" dirty="0">
                <a:latin typeface="Times New Roman"/>
                <a:cs typeface="Times New Roman"/>
              </a:rPr>
              <a:t>P0108.</a:t>
            </a:r>
            <a:r>
              <a:rPr lang="en-US" sz="1400" spc="5" dirty="0">
                <a:latin typeface="Times New Roman"/>
                <a:cs typeface="Times New Roman"/>
              </a:rPr>
              <a:t> </a:t>
            </a:r>
            <a:r>
              <a:rPr lang="en-US" sz="1400" spc="-5" dirty="0">
                <a:latin typeface="Times New Roman"/>
                <a:cs typeface="Times New Roman"/>
              </a:rPr>
              <a:t>(Purpose </a:t>
            </a:r>
            <a:r>
              <a:rPr lang="en-US" sz="1400" spc="-285" dirty="0">
                <a:latin typeface="Times New Roman"/>
                <a:cs typeface="Times New Roman"/>
              </a:rPr>
              <a:t> </a:t>
            </a:r>
            <a:r>
              <a:rPr lang="en-US" sz="1400" spc="-5" dirty="0">
                <a:latin typeface="Times New Roman"/>
                <a:cs typeface="Times New Roman"/>
              </a:rPr>
              <a:t>code</a:t>
            </a:r>
            <a:r>
              <a:rPr lang="en-US" sz="1400" spc="-15" dirty="0">
                <a:latin typeface="Times New Roman"/>
                <a:cs typeface="Times New Roman"/>
              </a:rPr>
              <a:t> </a:t>
            </a:r>
            <a:r>
              <a:rPr lang="en-US" sz="1400" dirty="0">
                <a:latin typeface="Times New Roman"/>
                <a:cs typeface="Times New Roman"/>
              </a:rPr>
              <a:t>list</a:t>
            </a:r>
            <a:r>
              <a:rPr lang="en-US" sz="1400" spc="-5" dirty="0">
                <a:latin typeface="Times New Roman"/>
                <a:cs typeface="Times New Roman"/>
              </a:rPr>
              <a:t> at the </a:t>
            </a:r>
            <a:r>
              <a:rPr lang="en-US" sz="1400" spc="-10" dirty="0">
                <a:latin typeface="Times New Roman"/>
                <a:cs typeface="Times New Roman"/>
              </a:rPr>
              <a:t>end</a:t>
            </a:r>
            <a:r>
              <a:rPr lang="en-US" sz="1400" spc="-5" dirty="0">
                <a:latin typeface="Times New Roman"/>
                <a:cs typeface="Times New Roman"/>
              </a:rPr>
              <a:t> of the</a:t>
            </a:r>
            <a:r>
              <a:rPr lang="en-US" sz="1400" spc="5" dirty="0">
                <a:latin typeface="Times New Roman"/>
                <a:cs typeface="Times New Roman"/>
              </a:rPr>
              <a:t> </a:t>
            </a:r>
            <a:r>
              <a:rPr lang="en-US" sz="1400" spc="-5" dirty="0">
                <a:latin typeface="Times New Roman"/>
                <a:cs typeface="Times New Roman"/>
              </a:rPr>
              <a:t>help manual)</a:t>
            </a:r>
            <a:endParaRPr lang="en-US" sz="1400" dirty="0">
              <a:latin typeface="Times New Roman"/>
              <a:cs typeface="Times New Roman"/>
            </a:endParaRPr>
          </a:p>
          <a:p>
            <a:pPr marL="698500">
              <a:lnSpc>
                <a:spcPts val="1315"/>
              </a:lnSpc>
            </a:pPr>
            <a:r>
              <a:rPr lang="en-US" sz="1400" spc="-5" dirty="0">
                <a:latin typeface="Times New Roman"/>
                <a:cs typeface="Times New Roman"/>
              </a:rPr>
              <a:t>P0103 can</a:t>
            </a:r>
            <a:r>
              <a:rPr lang="en-US" sz="1400" dirty="0">
                <a:latin typeface="Times New Roman"/>
                <a:cs typeface="Times New Roman"/>
              </a:rPr>
              <a:t> </a:t>
            </a:r>
            <a:r>
              <a:rPr lang="en-US" sz="1400" spc="-5" dirty="0">
                <a:latin typeface="Times New Roman"/>
                <a:cs typeface="Times New Roman"/>
              </a:rPr>
              <a:t>be</a:t>
            </a:r>
            <a:r>
              <a:rPr lang="en-US" sz="1400" spc="-15" dirty="0">
                <a:latin typeface="Times New Roman"/>
                <a:cs typeface="Times New Roman"/>
              </a:rPr>
              <a:t> </a:t>
            </a:r>
            <a:r>
              <a:rPr lang="en-US" sz="1400" spc="-5" dirty="0">
                <a:latin typeface="Times New Roman"/>
                <a:cs typeface="Times New Roman"/>
              </a:rPr>
              <a:t>clubbed</a:t>
            </a:r>
            <a:r>
              <a:rPr lang="en-US" sz="1400" spc="15" dirty="0">
                <a:latin typeface="Times New Roman"/>
                <a:cs typeface="Times New Roman"/>
              </a:rPr>
              <a:t> </a:t>
            </a:r>
            <a:r>
              <a:rPr lang="en-US" sz="1400" spc="-5" dirty="0">
                <a:latin typeface="Times New Roman"/>
                <a:cs typeface="Times New Roman"/>
              </a:rPr>
              <a:t>with P1505</a:t>
            </a:r>
            <a:r>
              <a:rPr lang="en-US" sz="1400" dirty="0">
                <a:latin typeface="Times New Roman"/>
                <a:cs typeface="Times New Roman"/>
              </a:rPr>
              <a:t> </a:t>
            </a:r>
            <a:r>
              <a:rPr lang="en-US" sz="1400" spc="-5" dirty="0">
                <a:latin typeface="Times New Roman"/>
                <a:cs typeface="Times New Roman"/>
              </a:rPr>
              <a:t>to</a:t>
            </a:r>
            <a:r>
              <a:rPr lang="en-US" sz="1400" spc="10" dirty="0">
                <a:latin typeface="Times New Roman"/>
                <a:cs typeface="Times New Roman"/>
              </a:rPr>
              <a:t> </a:t>
            </a:r>
            <a:r>
              <a:rPr lang="en-US" sz="1400" spc="-5" dirty="0">
                <a:latin typeface="Times New Roman"/>
                <a:cs typeface="Times New Roman"/>
              </a:rPr>
              <a:t>generate</a:t>
            </a:r>
            <a:r>
              <a:rPr lang="en-US" sz="1400" dirty="0">
                <a:latin typeface="Times New Roman"/>
                <a:cs typeface="Times New Roman"/>
              </a:rPr>
              <a:t> </a:t>
            </a:r>
            <a:r>
              <a:rPr lang="en-US" sz="1400" dirty="0" err="1">
                <a:latin typeface="Times New Roman"/>
                <a:cs typeface="Times New Roman"/>
              </a:rPr>
              <a:t>eBRC</a:t>
            </a:r>
            <a:r>
              <a:rPr lang="en-US" sz="1400" dirty="0">
                <a:latin typeface="Times New Roman"/>
                <a:cs typeface="Times New Roman"/>
              </a:rPr>
              <a:t>.</a:t>
            </a:r>
          </a:p>
          <a:p>
            <a:pPr marL="698500" marR="5080" indent="-698500" algn="r">
              <a:lnSpc>
                <a:spcPts val="1410"/>
              </a:lnSpc>
              <a:buAutoNum type="alphaUcPeriod" startAt="15"/>
              <a:tabLst>
                <a:tab pos="698500" algn="l"/>
              </a:tabLst>
            </a:pPr>
            <a:r>
              <a:rPr lang="en-US" sz="1400" spc="-5" dirty="0">
                <a:latin typeface="Times New Roman"/>
                <a:cs typeface="Times New Roman"/>
              </a:rPr>
              <a:t>No</a:t>
            </a:r>
            <a:r>
              <a:rPr lang="en-US" sz="1400" spc="-45" dirty="0">
                <a:latin typeface="Times New Roman"/>
                <a:cs typeface="Times New Roman"/>
              </a:rPr>
              <a:t> </a:t>
            </a:r>
            <a:r>
              <a:rPr lang="en-US" sz="1400" spc="-5" dirty="0">
                <a:latin typeface="Times New Roman"/>
                <a:cs typeface="Times New Roman"/>
              </a:rPr>
              <a:t>two</a:t>
            </a:r>
            <a:r>
              <a:rPr lang="en-US" sz="1400" spc="-40" dirty="0">
                <a:latin typeface="Times New Roman"/>
                <a:cs typeface="Times New Roman"/>
              </a:rPr>
              <a:t> </a:t>
            </a:r>
            <a:r>
              <a:rPr lang="en-US" sz="1400" spc="-5" dirty="0">
                <a:latin typeface="Times New Roman"/>
                <a:cs typeface="Times New Roman"/>
              </a:rPr>
              <a:t>purpose</a:t>
            </a:r>
            <a:r>
              <a:rPr lang="en-US" sz="1400" spc="-60" dirty="0">
                <a:latin typeface="Times New Roman"/>
                <a:cs typeface="Times New Roman"/>
              </a:rPr>
              <a:t> </a:t>
            </a:r>
            <a:r>
              <a:rPr lang="en-US" sz="1400" spc="-5" dirty="0">
                <a:latin typeface="Times New Roman"/>
                <a:cs typeface="Times New Roman"/>
              </a:rPr>
              <a:t>codes</a:t>
            </a:r>
            <a:r>
              <a:rPr lang="en-US" sz="1400" spc="-40" dirty="0">
                <a:latin typeface="Times New Roman"/>
                <a:cs typeface="Times New Roman"/>
              </a:rPr>
              <a:t> </a:t>
            </a:r>
            <a:r>
              <a:rPr lang="en-US" sz="1400" spc="-5" dirty="0">
                <a:latin typeface="Times New Roman"/>
                <a:cs typeface="Times New Roman"/>
              </a:rPr>
              <a:t>will</a:t>
            </a:r>
            <a:r>
              <a:rPr lang="en-US" sz="1400" spc="-45" dirty="0">
                <a:latin typeface="Times New Roman"/>
                <a:cs typeface="Times New Roman"/>
              </a:rPr>
              <a:t> </a:t>
            </a:r>
            <a:r>
              <a:rPr lang="en-US" sz="1400" spc="-5" dirty="0">
                <a:latin typeface="Times New Roman"/>
                <a:cs typeface="Times New Roman"/>
              </a:rPr>
              <a:t>be</a:t>
            </a:r>
            <a:r>
              <a:rPr lang="en-US" sz="1400" spc="-55" dirty="0">
                <a:latin typeface="Times New Roman"/>
                <a:cs typeface="Times New Roman"/>
              </a:rPr>
              <a:t> </a:t>
            </a:r>
            <a:r>
              <a:rPr lang="en-US" sz="1400" spc="-5" dirty="0">
                <a:latin typeface="Times New Roman"/>
                <a:cs typeface="Times New Roman"/>
              </a:rPr>
              <a:t>allowed</a:t>
            </a:r>
            <a:r>
              <a:rPr lang="en-US" sz="1400" spc="-40" dirty="0">
                <a:latin typeface="Times New Roman"/>
                <a:cs typeface="Times New Roman"/>
              </a:rPr>
              <a:t> </a:t>
            </a:r>
            <a:r>
              <a:rPr lang="en-US" sz="1400" spc="-5" dirty="0">
                <a:latin typeface="Times New Roman"/>
                <a:cs typeface="Times New Roman"/>
              </a:rPr>
              <a:t>to</a:t>
            </a:r>
            <a:r>
              <a:rPr lang="en-US" sz="1400" spc="-45" dirty="0">
                <a:latin typeface="Times New Roman"/>
                <a:cs typeface="Times New Roman"/>
              </a:rPr>
              <a:t> </a:t>
            </a:r>
            <a:r>
              <a:rPr lang="en-US" sz="1400" spc="-5" dirty="0">
                <a:latin typeface="Times New Roman"/>
                <a:cs typeface="Times New Roman"/>
              </a:rPr>
              <a:t>be</a:t>
            </a:r>
            <a:r>
              <a:rPr lang="en-US" sz="1400" spc="-55" dirty="0">
                <a:latin typeface="Times New Roman"/>
                <a:cs typeface="Times New Roman"/>
              </a:rPr>
              <a:t> </a:t>
            </a:r>
            <a:r>
              <a:rPr lang="en-US" sz="1400" spc="-5" dirty="0">
                <a:latin typeface="Times New Roman"/>
                <a:cs typeface="Times New Roman"/>
              </a:rPr>
              <a:t>clubbed</a:t>
            </a:r>
            <a:r>
              <a:rPr lang="en-US" sz="1400" spc="-45" dirty="0">
                <a:latin typeface="Times New Roman"/>
                <a:cs typeface="Times New Roman"/>
              </a:rPr>
              <a:t> </a:t>
            </a:r>
            <a:r>
              <a:rPr lang="en-US" sz="1400" spc="-5" dirty="0">
                <a:latin typeface="Times New Roman"/>
                <a:cs typeface="Times New Roman"/>
              </a:rPr>
              <a:t>to</a:t>
            </a:r>
            <a:r>
              <a:rPr lang="en-US" sz="1400" spc="-30" dirty="0">
                <a:latin typeface="Times New Roman"/>
                <a:cs typeface="Times New Roman"/>
              </a:rPr>
              <a:t> </a:t>
            </a:r>
            <a:r>
              <a:rPr lang="en-US" sz="1400" spc="-5" dirty="0">
                <a:latin typeface="Times New Roman"/>
                <a:cs typeface="Times New Roman"/>
              </a:rPr>
              <a:t>generate</a:t>
            </a:r>
            <a:r>
              <a:rPr lang="en-US" sz="1400" spc="-35" dirty="0">
                <a:latin typeface="Times New Roman"/>
                <a:cs typeface="Times New Roman"/>
              </a:rPr>
              <a:t> </a:t>
            </a:r>
            <a:r>
              <a:rPr lang="en-US" sz="1400" spc="-5" dirty="0">
                <a:latin typeface="Times New Roman"/>
                <a:cs typeface="Times New Roman"/>
              </a:rPr>
              <a:t>the</a:t>
            </a:r>
            <a:r>
              <a:rPr lang="en-US" sz="1400" spc="-45" dirty="0">
                <a:latin typeface="Times New Roman"/>
                <a:cs typeface="Times New Roman"/>
              </a:rPr>
              <a:t> </a:t>
            </a:r>
            <a:r>
              <a:rPr lang="en-US" sz="1400" spc="-5" dirty="0">
                <a:latin typeface="Times New Roman"/>
                <a:cs typeface="Times New Roman"/>
              </a:rPr>
              <a:t>single</a:t>
            </a:r>
            <a:r>
              <a:rPr lang="en-US" sz="1400" spc="-40" dirty="0">
                <a:latin typeface="Times New Roman"/>
                <a:cs typeface="Times New Roman"/>
              </a:rPr>
              <a:t> </a:t>
            </a:r>
            <a:r>
              <a:rPr lang="en-US" sz="1400" spc="-5" dirty="0" err="1">
                <a:latin typeface="Times New Roman"/>
                <a:cs typeface="Times New Roman"/>
              </a:rPr>
              <a:t>eBRC</a:t>
            </a:r>
            <a:r>
              <a:rPr lang="en-US" sz="1400" spc="-40" dirty="0">
                <a:latin typeface="Times New Roman"/>
                <a:cs typeface="Times New Roman"/>
              </a:rPr>
              <a:t> </a:t>
            </a:r>
            <a:r>
              <a:rPr lang="en-US" sz="1400" spc="-5" dirty="0">
                <a:latin typeface="Times New Roman"/>
                <a:cs typeface="Times New Roman"/>
              </a:rPr>
              <a:t>Except</a:t>
            </a:r>
            <a:r>
              <a:rPr lang="en-US" sz="1400" spc="-45" dirty="0">
                <a:latin typeface="Times New Roman"/>
                <a:cs typeface="Times New Roman"/>
              </a:rPr>
              <a:t> </a:t>
            </a:r>
            <a:r>
              <a:rPr lang="en-US" sz="1400" dirty="0">
                <a:latin typeface="Times New Roman"/>
                <a:cs typeface="Times New Roman"/>
              </a:rPr>
              <a:t>P0103</a:t>
            </a:r>
          </a:p>
          <a:p>
            <a:pPr marR="8890" algn="r">
              <a:lnSpc>
                <a:spcPct val="100000"/>
              </a:lnSpc>
              <a:spcBef>
                <a:spcPts val="50"/>
              </a:spcBef>
            </a:pPr>
            <a:r>
              <a:rPr lang="en-US" sz="1400" spc="-5" dirty="0">
                <a:latin typeface="Times New Roman"/>
                <a:cs typeface="Times New Roman"/>
              </a:rPr>
              <a:t>(Advance</a:t>
            </a:r>
            <a:r>
              <a:rPr lang="en-US" sz="1400" spc="-30" dirty="0">
                <a:latin typeface="Times New Roman"/>
                <a:cs typeface="Times New Roman"/>
              </a:rPr>
              <a:t> </a:t>
            </a:r>
            <a:r>
              <a:rPr lang="en-US" sz="1400" spc="-5" dirty="0">
                <a:latin typeface="Times New Roman"/>
                <a:cs typeface="Times New Roman"/>
              </a:rPr>
              <a:t>payment)</a:t>
            </a:r>
            <a:r>
              <a:rPr lang="en-US" sz="1400" spc="-40" dirty="0">
                <a:latin typeface="Times New Roman"/>
                <a:cs typeface="Times New Roman"/>
              </a:rPr>
              <a:t> </a:t>
            </a:r>
            <a:r>
              <a:rPr lang="en-US" sz="1400" spc="-5" dirty="0">
                <a:latin typeface="Times New Roman"/>
                <a:cs typeface="Times New Roman"/>
              </a:rPr>
              <a:t>which</a:t>
            </a:r>
            <a:r>
              <a:rPr lang="en-US" sz="1400" spc="-25" dirty="0">
                <a:latin typeface="Times New Roman"/>
                <a:cs typeface="Times New Roman"/>
              </a:rPr>
              <a:t> </a:t>
            </a:r>
            <a:r>
              <a:rPr lang="en-US" sz="1400" spc="-5" dirty="0">
                <a:latin typeface="Times New Roman"/>
                <a:cs typeface="Times New Roman"/>
              </a:rPr>
              <a:t>can</a:t>
            </a:r>
            <a:r>
              <a:rPr lang="en-US" sz="1400" spc="-30" dirty="0">
                <a:latin typeface="Times New Roman"/>
                <a:cs typeface="Times New Roman"/>
              </a:rPr>
              <a:t> </a:t>
            </a:r>
            <a:r>
              <a:rPr lang="en-US" sz="1400" spc="-5" dirty="0">
                <a:latin typeface="Times New Roman"/>
                <a:cs typeface="Times New Roman"/>
              </a:rPr>
              <a:t>be</a:t>
            </a:r>
            <a:r>
              <a:rPr lang="en-US" sz="1400" spc="-35" dirty="0">
                <a:latin typeface="Times New Roman"/>
                <a:cs typeface="Times New Roman"/>
              </a:rPr>
              <a:t> </a:t>
            </a:r>
            <a:r>
              <a:rPr lang="en-US" sz="1400" spc="-5" dirty="0">
                <a:latin typeface="Times New Roman"/>
                <a:cs typeface="Times New Roman"/>
              </a:rPr>
              <a:t>clubbed</a:t>
            </a:r>
            <a:r>
              <a:rPr lang="en-US" sz="1400" spc="-30" dirty="0">
                <a:latin typeface="Times New Roman"/>
                <a:cs typeface="Times New Roman"/>
              </a:rPr>
              <a:t> </a:t>
            </a:r>
            <a:r>
              <a:rPr lang="en-US" sz="1400" spc="-5" dirty="0">
                <a:latin typeface="Times New Roman"/>
                <a:cs typeface="Times New Roman"/>
              </a:rPr>
              <a:t>with</a:t>
            </a:r>
            <a:r>
              <a:rPr lang="en-US" sz="1400" spc="-30" dirty="0">
                <a:latin typeface="Times New Roman"/>
                <a:cs typeface="Times New Roman"/>
              </a:rPr>
              <a:t> </a:t>
            </a:r>
            <a:r>
              <a:rPr lang="en-US" sz="1400" dirty="0">
                <a:latin typeface="Times New Roman"/>
                <a:cs typeface="Times New Roman"/>
              </a:rPr>
              <a:t>any</a:t>
            </a:r>
            <a:r>
              <a:rPr lang="en-US" sz="1400" spc="-25" dirty="0">
                <a:latin typeface="Times New Roman"/>
                <a:cs typeface="Times New Roman"/>
              </a:rPr>
              <a:t> </a:t>
            </a:r>
            <a:r>
              <a:rPr lang="en-US" sz="1400" spc="-5" dirty="0">
                <a:latin typeface="Times New Roman"/>
                <a:cs typeface="Times New Roman"/>
              </a:rPr>
              <a:t>other</a:t>
            </a:r>
            <a:r>
              <a:rPr lang="en-US" sz="1400" spc="-40" dirty="0">
                <a:latin typeface="Times New Roman"/>
                <a:cs typeface="Times New Roman"/>
              </a:rPr>
              <a:t> </a:t>
            </a:r>
            <a:r>
              <a:rPr lang="en-US" sz="1400" spc="-5" dirty="0">
                <a:latin typeface="Times New Roman"/>
                <a:cs typeface="Times New Roman"/>
              </a:rPr>
              <a:t>purpose</a:t>
            </a:r>
            <a:r>
              <a:rPr lang="en-US" sz="1400" spc="-25" dirty="0">
                <a:latin typeface="Times New Roman"/>
                <a:cs typeface="Times New Roman"/>
              </a:rPr>
              <a:t> </a:t>
            </a:r>
            <a:r>
              <a:rPr lang="en-US" sz="1400" spc="-5" dirty="0">
                <a:latin typeface="Times New Roman"/>
                <a:cs typeface="Times New Roman"/>
              </a:rPr>
              <a:t>codes</a:t>
            </a:r>
            <a:r>
              <a:rPr lang="en-US" sz="1400" spc="-40" dirty="0">
                <a:latin typeface="Times New Roman"/>
                <a:cs typeface="Times New Roman"/>
              </a:rPr>
              <a:t> </a:t>
            </a:r>
            <a:r>
              <a:rPr lang="en-US" sz="1400" dirty="0">
                <a:latin typeface="Times New Roman"/>
                <a:cs typeface="Times New Roman"/>
              </a:rPr>
              <a:t>for</a:t>
            </a:r>
            <a:r>
              <a:rPr lang="en-US" sz="1400" spc="-15" dirty="0">
                <a:latin typeface="Times New Roman"/>
                <a:cs typeface="Times New Roman"/>
              </a:rPr>
              <a:t> </a:t>
            </a:r>
            <a:r>
              <a:rPr lang="en-US" sz="1400" spc="-5" dirty="0">
                <a:latin typeface="Times New Roman"/>
                <a:cs typeface="Times New Roman"/>
              </a:rPr>
              <a:t>inward</a:t>
            </a:r>
            <a:r>
              <a:rPr lang="en-US" sz="1400" spc="-30" dirty="0">
                <a:latin typeface="Times New Roman"/>
                <a:cs typeface="Times New Roman"/>
              </a:rPr>
              <a:t> </a:t>
            </a:r>
            <a:r>
              <a:rPr lang="en-US" sz="1400" spc="-5" dirty="0">
                <a:latin typeface="Times New Roman"/>
                <a:cs typeface="Times New Roman"/>
              </a:rPr>
              <a:t>remittance.</a:t>
            </a:r>
            <a:endParaRPr lang="en-US" sz="1400" dirty="0">
              <a:latin typeface="Times New Roman"/>
              <a:cs typeface="Times New Roman"/>
            </a:endParaRPr>
          </a:p>
          <a:p>
            <a:pPr marL="698500" marR="128905" indent="-228600">
              <a:lnSpc>
                <a:spcPct val="103299"/>
              </a:lnSpc>
              <a:spcBef>
                <a:spcPts val="790"/>
              </a:spcBef>
              <a:buAutoNum type="alphaUcPeriod" startAt="16"/>
              <a:tabLst>
                <a:tab pos="698500" algn="l"/>
              </a:tabLst>
            </a:pPr>
            <a:r>
              <a:rPr lang="en-US" sz="1400" spc="-5" dirty="0">
                <a:latin typeface="Times New Roman"/>
                <a:cs typeface="Times New Roman"/>
              </a:rPr>
              <a:t>For</a:t>
            </a:r>
            <a:r>
              <a:rPr lang="en-US" sz="1400" dirty="0">
                <a:latin typeface="Times New Roman"/>
                <a:cs typeface="Times New Roman"/>
              </a:rPr>
              <a:t> </a:t>
            </a:r>
            <a:r>
              <a:rPr lang="en-US" sz="1400" spc="-5" dirty="0">
                <a:latin typeface="Times New Roman"/>
                <a:cs typeface="Times New Roman"/>
              </a:rPr>
              <a:t>Services</a:t>
            </a:r>
            <a:r>
              <a:rPr lang="en-US" sz="1400" spc="-10" dirty="0">
                <a:latin typeface="Times New Roman"/>
                <a:cs typeface="Times New Roman"/>
              </a:rPr>
              <a:t> </a:t>
            </a:r>
            <a:r>
              <a:rPr lang="en-US" sz="1400" spc="-5" dirty="0">
                <a:latin typeface="Times New Roman"/>
                <a:cs typeface="Times New Roman"/>
              </a:rPr>
              <a:t>&gt; </a:t>
            </a:r>
            <a:r>
              <a:rPr lang="en-US" sz="1400" spc="-30" dirty="0">
                <a:latin typeface="Times New Roman"/>
                <a:cs typeface="Times New Roman"/>
              </a:rPr>
              <a:t>IT,</a:t>
            </a:r>
            <a:r>
              <a:rPr lang="en-US" sz="1400" dirty="0">
                <a:latin typeface="Times New Roman"/>
                <a:cs typeface="Times New Roman"/>
              </a:rPr>
              <a:t> </a:t>
            </a:r>
            <a:r>
              <a:rPr lang="en-US" sz="1400" spc="-5" dirty="0">
                <a:latin typeface="Times New Roman"/>
                <a:cs typeface="Times New Roman"/>
              </a:rPr>
              <a:t>only</a:t>
            </a:r>
            <a:r>
              <a:rPr lang="en-US" sz="1400" dirty="0">
                <a:latin typeface="Times New Roman"/>
                <a:cs typeface="Times New Roman"/>
              </a:rPr>
              <a:t> these</a:t>
            </a:r>
            <a:r>
              <a:rPr lang="en-US" sz="1400" spc="-10" dirty="0">
                <a:latin typeface="Times New Roman"/>
                <a:cs typeface="Times New Roman"/>
              </a:rPr>
              <a:t> </a:t>
            </a:r>
            <a:r>
              <a:rPr lang="en-US" sz="1400" dirty="0">
                <a:latin typeface="Times New Roman"/>
                <a:cs typeface="Times New Roman"/>
              </a:rPr>
              <a:t>three</a:t>
            </a:r>
            <a:r>
              <a:rPr lang="en-US" sz="1400" spc="5" dirty="0">
                <a:latin typeface="Times New Roman"/>
                <a:cs typeface="Times New Roman"/>
              </a:rPr>
              <a:t> </a:t>
            </a:r>
            <a:r>
              <a:rPr lang="en-US" sz="1400" spc="-5" dirty="0">
                <a:latin typeface="Times New Roman"/>
                <a:cs typeface="Times New Roman"/>
              </a:rPr>
              <a:t>purpose</a:t>
            </a:r>
            <a:r>
              <a:rPr lang="en-US" sz="1400" spc="15" dirty="0">
                <a:latin typeface="Times New Roman"/>
                <a:cs typeface="Times New Roman"/>
              </a:rPr>
              <a:t> </a:t>
            </a:r>
            <a:r>
              <a:rPr lang="en-US" sz="1400" spc="-5" dirty="0">
                <a:latin typeface="Times New Roman"/>
                <a:cs typeface="Times New Roman"/>
              </a:rPr>
              <a:t>codes</a:t>
            </a:r>
            <a:r>
              <a:rPr lang="en-US" sz="1400" spc="5" dirty="0">
                <a:latin typeface="Times New Roman"/>
                <a:cs typeface="Times New Roman"/>
              </a:rPr>
              <a:t> </a:t>
            </a:r>
            <a:r>
              <a:rPr lang="en-US" sz="1400" spc="-5" dirty="0">
                <a:latin typeface="Times New Roman"/>
                <a:cs typeface="Times New Roman"/>
              </a:rPr>
              <a:t>are</a:t>
            </a:r>
            <a:r>
              <a:rPr lang="en-US" sz="1400" spc="-10" dirty="0">
                <a:latin typeface="Times New Roman"/>
                <a:cs typeface="Times New Roman"/>
              </a:rPr>
              <a:t> </a:t>
            </a:r>
            <a:r>
              <a:rPr lang="en-US" sz="1400" dirty="0">
                <a:latin typeface="Times New Roman"/>
                <a:cs typeface="Times New Roman"/>
              </a:rPr>
              <a:t>applicable</a:t>
            </a:r>
            <a:r>
              <a:rPr lang="en-US" sz="1400" spc="-10" dirty="0">
                <a:latin typeface="Times New Roman"/>
                <a:cs typeface="Times New Roman"/>
              </a:rPr>
              <a:t> </a:t>
            </a:r>
            <a:r>
              <a:rPr lang="en-US" sz="1400" spc="-5" dirty="0">
                <a:latin typeface="Times New Roman"/>
                <a:cs typeface="Times New Roman"/>
              </a:rPr>
              <a:t>-</a:t>
            </a:r>
            <a:r>
              <a:rPr lang="en-US" sz="1400" spc="15" dirty="0">
                <a:latin typeface="Times New Roman"/>
                <a:cs typeface="Times New Roman"/>
              </a:rPr>
              <a:t> </a:t>
            </a:r>
            <a:r>
              <a:rPr lang="en-US" sz="1400" spc="-5" dirty="0">
                <a:latin typeface="Times New Roman"/>
                <a:cs typeface="Times New Roman"/>
              </a:rPr>
              <a:t>P0802,</a:t>
            </a:r>
            <a:r>
              <a:rPr lang="en-US" sz="1400" dirty="0">
                <a:latin typeface="Times New Roman"/>
                <a:cs typeface="Times New Roman"/>
              </a:rPr>
              <a:t> P0803, </a:t>
            </a:r>
            <a:r>
              <a:rPr lang="en-US" sz="1400" spc="-5" dirty="0">
                <a:latin typeface="Times New Roman"/>
                <a:cs typeface="Times New Roman"/>
              </a:rPr>
              <a:t>P0807</a:t>
            </a:r>
            <a:r>
              <a:rPr lang="en-US" sz="1400" dirty="0">
                <a:latin typeface="Times New Roman"/>
                <a:cs typeface="Times New Roman"/>
              </a:rPr>
              <a:t> </a:t>
            </a:r>
            <a:r>
              <a:rPr lang="en-US" sz="1400" spc="-5" dirty="0">
                <a:latin typeface="Times New Roman"/>
                <a:cs typeface="Times New Roman"/>
              </a:rPr>
              <a:t>and </a:t>
            </a:r>
            <a:r>
              <a:rPr lang="en-US" sz="1400" spc="-285" dirty="0">
                <a:latin typeface="Times New Roman"/>
                <a:cs typeface="Times New Roman"/>
              </a:rPr>
              <a:t> </a:t>
            </a:r>
            <a:r>
              <a:rPr lang="en-US" sz="1400" spc="-5" dirty="0">
                <a:latin typeface="Times New Roman"/>
                <a:cs typeface="Times New Roman"/>
              </a:rPr>
              <a:t>P0103.</a:t>
            </a:r>
            <a:endParaRPr lang="en-US" sz="1400" dirty="0">
              <a:latin typeface="Times New Roman"/>
              <a:cs typeface="Times New Roman"/>
            </a:endParaRPr>
          </a:p>
          <a:p>
            <a:pPr marL="698500" indent="-228600">
              <a:lnSpc>
                <a:spcPct val="100000"/>
              </a:lnSpc>
              <a:spcBef>
                <a:spcPts val="60"/>
              </a:spcBef>
              <a:buAutoNum type="alphaUcPeriod" startAt="16"/>
              <a:tabLst>
                <a:tab pos="698500" algn="l"/>
              </a:tabLst>
            </a:pPr>
            <a:r>
              <a:rPr lang="en-US" sz="1400" spc="-5" dirty="0">
                <a:latin typeface="Times New Roman"/>
                <a:cs typeface="Times New Roman"/>
              </a:rPr>
              <a:t>One</a:t>
            </a:r>
            <a:r>
              <a:rPr lang="en-US" sz="1400" spc="-10" dirty="0">
                <a:latin typeface="Times New Roman"/>
                <a:cs typeface="Times New Roman"/>
              </a:rPr>
              <a:t> </a:t>
            </a:r>
            <a:r>
              <a:rPr lang="en-US" sz="1400" dirty="0">
                <a:latin typeface="Times New Roman"/>
                <a:cs typeface="Times New Roman"/>
              </a:rPr>
              <a:t>Shipping </a:t>
            </a:r>
            <a:r>
              <a:rPr lang="en-US" sz="1400" spc="-5" dirty="0">
                <a:latin typeface="Times New Roman"/>
                <a:cs typeface="Times New Roman"/>
              </a:rPr>
              <a:t>bill</a:t>
            </a:r>
            <a:r>
              <a:rPr lang="en-US" sz="1400" spc="15" dirty="0">
                <a:latin typeface="Times New Roman"/>
                <a:cs typeface="Times New Roman"/>
              </a:rPr>
              <a:t> </a:t>
            </a:r>
            <a:r>
              <a:rPr lang="en-US" sz="1400" spc="-10" dirty="0">
                <a:latin typeface="Times New Roman"/>
                <a:cs typeface="Times New Roman"/>
              </a:rPr>
              <a:t>can</a:t>
            </a:r>
            <a:r>
              <a:rPr lang="en-US" sz="1400" dirty="0">
                <a:latin typeface="Times New Roman"/>
                <a:cs typeface="Times New Roman"/>
              </a:rPr>
              <a:t> </a:t>
            </a:r>
            <a:r>
              <a:rPr lang="en-US" sz="1400" spc="-5" dirty="0">
                <a:latin typeface="Times New Roman"/>
                <a:cs typeface="Times New Roman"/>
              </a:rPr>
              <a:t>be</a:t>
            </a:r>
            <a:r>
              <a:rPr lang="en-US" sz="1400" dirty="0">
                <a:latin typeface="Times New Roman"/>
                <a:cs typeface="Times New Roman"/>
              </a:rPr>
              <a:t> </a:t>
            </a:r>
            <a:r>
              <a:rPr lang="en-US" sz="1400" dirty="0" err="1">
                <a:latin typeface="Times New Roman"/>
                <a:cs typeface="Times New Roman"/>
              </a:rPr>
              <a:t>utilised</a:t>
            </a:r>
            <a:r>
              <a:rPr lang="en-US" sz="1400" dirty="0">
                <a:latin typeface="Times New Roman"/>
                <a:cs typeface="Times New Roman"/>
              </a:rPr>
              <a:t> </a:t>
            </a:r>
            <a:r>
              <a:rPr lang="en-US" sz="1400" spc="-10" dirty="0">
                <a:latin typeface="Times New Roman"/>
                <a:cs typeface="Times New Roman"/>
              </a:rPr>
              <a:t>for</a:t>
            </a:r>
            <a:r>
              <a:rPr lang="en-US" sz="1400" dirty="0">
                <a:latin typeface="Times New Roman"/>
                <a:cs typeface="Times New Roman"/>
              </a:rPr>
              <a:t> </a:t>
            </a:r>
            <a:r>
              <a:rPr lang="en-US" sz="1400" spc="-5" dirty="0">
                <a:latin typeface="Times New Roman"/>
                <a:cs typeface="Times New Roman"/>
              </a:rPr>
              <a:t>two</a:t>
            </a:r>
            <a:r>
              <a:rPr lang="en-US" sz="1400" dirty="0">
                <a:latin typeface="Times New Roman"/>
                <a:cs typeface="Times New Roman"/>
              </a:rPr>
              <a:t> </a:t>
            </a:r>
            <a:r>
              <a:rPr lang="en-US" sz="1400" spc="-5" dirty="0">
                <a:latin typeface="Times New Roman"/>
                <a:cs typeface="Times New Roman"/>
              </a:rPr>
              <a:t>or</a:t>
            </a:r>
            <a:r>
              <a:rPr lang="en-US" sz="1400" dirty="0">
                <a:latin typeface="Times New Roman"/>
                <a:cs typeface="Times New Roman"/>
              </a:rPr>
              <a:t> </a:t>
            </a:r>
            <a:r>
              <a:rPr lang="en-US" sz="1400" spc="-5" dirty="0">
                <a:latin typeface="Times New Roman"/>
                <a:cs typeface="Times New Roman"/>
              </a:rPr>
              <a:t>more </a:t>
            </a:r>
            <a:r>
              <a:rPr lang="en-US" sz="1400" dirty="0" err="1">
                <a:latin typeface="Times New Roman"/>
                <a:cs typeface="Times New Roman"/>
              </a:rPr>
              <a:t>eBRC</a:t>
            </a:r>
            <a:r>
              <a:rPr lang="en-US" sz="1400" dirty="0">
                <a:latin typeface="Times New Roman"/>
                <a:cs typeface="Times New Roman"/>
              </a:rPr>
              <a:t> </a:t>
            </a:r>
            <a:r>
              <a:rPr lang="en-US" sz="1400" spc="-5" dirty="0">
                <a:latin typeface="Times New Roman"/>
                <a:cs typeface="Times New Roman"/>
              </a:rPr>
              <a:t>of</a:t>
            </a:r>
            <a:r>
              <a:rPr lang="en-US" sz="1400" dirty="0">
                <a:latin typeface="Times New Roman"/>
                <a:cs typeface="Times New Roman"/>
              </a:rPr>
              <a:t> </a:t>
            </a:r>
            <a:r>
              <a:rPr lang="en-US" sz="1400" spc="-10" dirty="0">
                <a:latin typeface="Times New Roman"/>
                <a:cs typeface="Times New Roman"/>
              </a:rPr>
              <a:t>different</a:t>
            </a:r>
            <a:r>
              <a:rPr lang="en-US" sz="1400" dirty="0">
                <a:latin typeface="Times New Roman"/>
                <a:cs typeface="Times New Roman"/>
              </a:rPr>
              <a:t> </a:t>
            </a:r>
            <a:r>
              <a:rPr lang="en-US" sz="1400" spc="-5" dirty="0">
                <a:latin typeface="Times New Roman"/>
                <a:cs typeface="Times New Roman"/>
              </a:rPr>
              <a:t>banks.</a:t>
            </a:r>
            <a:endParaRPr lang="en-US" sz="1400" dirty="0">
              <a:latin typeface="Times New Roman"/>
              <a:cs typeface="Times New Roman"/>
            </a:endParaRPr>
          </a:p>
          <a:p>
            <a:pPr marL="698500" indent="-228600">
              <a:lnSpc>
                <a:spcPct val="100000"/>
              </a:lnSpc>
              <a:spcBef>
                <a:spcPts val="840"/>
              </a:spcBef>
              <a:buAutoNum type="alphaUcPeriod" startAt="16"/>
              <a:tabLst>
                <a:tab pos="698500" algn="l"/>
              </a:tabLst>
            </a:pPr>
            <a:r>
              <a:rPr lang="en-US" sz="1400" spc="-10" dirty="0">
                <a:latin typeface="Times New Roman"/>
                <a:cs typeface="Times New Roman"/>
              </a:rPr>
              <a:t>IRM</a:t>
            </a:r>
            <a:r>
              <a:rPr lang="en-US" sz="1400" spc="10" dirty="0">
                <a:latin typeface="Times New Roman"/>
                <a:cs typeface="Times New Roman"/>
              </a:rPr>
              <a:t> </a:t>
            </a:r>
            <a:r>
              <a:rPr lang="en-US" sz="1400" spc="-5" dirty="0">
                <a:latin typeface="Times New Roman"/>
                <a:cs typeface="Times New Roman"/>
              </a:rPr>
              <a:t>of</a:t>
            </a:r>
            <a:r>
              <a:rPr lang="en-US" sz="1400" spc="-10" dirty="0">
                <a:latin typeface="Times New Roman"/>
                <a:cs typeface="Times New Roman"/>
              </a:rPr>
              <a:t> </a:t>
            </a:r>
            <a:r>
              <a:rPr lang="en-US" sz="1400" dirty="0">
                <a:latin typeface="Times New Roman"/>
                <a:cs typeface="Times New Roman"/>
              </a:rPr>
              <a:t>the</a:t>
            </a:r>
            <a:r>
              <a:rPr lang="en-US" sz="1400" spc="-15" dirty="0">
                <a:latin typeface="Times New Roman"/>
                <a:cs typeface="Times New Roman"/>
              </a:rPr>
              <a:t> </a:t>
            </a:r>
            <a:r>
              <a:rPr lang="en-US" sz="1400" dirty="0">
                <a:latin typeface="Times New Roman"/>
                <a:cs typeface="Times New Roman"/>
              </a:rPr>
              <a:t>same </a:t>
            </a:r>
            <a:r>
              <a:rPr lang="en-US" sz="1400" spc="-5" dirty="0">
                <a:latin typeface="Times New Roman"/>
                <a:cs typeface="Times New Roman"/>
              </a:rPr>
              <a:t>bank</a:t>
            </a:r>
            <a:r>
              <a:rPr lang="en-US" sz="1400" spc="15" dirty="0">
                <a:latin typeface="Times New Roman"/>
                <a:cs typeface="Times New Roman"/>
              </a:rPr>
              <a:t> </a:t>
            </a:r>
            <a:r>
              <a:rPr lang="en-US" sz="1400" dirty="0">
                <a:latin typeface="Times New Roman"/>
                <a:cs typeface="Times New Roman"/>
              </a:rPr>
              <a:t>name</a:t>
            </a:r>
            <a:r>
              <a:rPr lang="en-US" sz="1400" spc="-5" dirty="0">
                <a:latin typeface="Times New Roman"/>
                <a:cs typeface="Times New Roman"/>
              </a:rPr>
              <a:t> </a:t>
            </a:r>
            <a:r>
              <a:rPr lang="en-US" sz="1400" spc="-10" dirty="0">
                <a:latin typeface="Times New Roman"/>
                <a:cs typeface="Times New Roman"/>
              </a:rPr>
              <a:t>and</a:t>
            </a:r>
            <a:r>
              <a:rPr lang="en-US" sz="1400" dirty="0">
                <a:latin typeface="Times New Roman"/>
                <a:cs typeface="Times New Roman"/>
              </a:rPr>
              <a:t> Bank</a:t>
            </a:r>
            <a:r>
              <a:rPr lang="en-US" sz="1400" spc="-5" dirty="0">
                <a:latin typeface="Times New Roman"/>
                <a:cs typeface="Times New Roman"/>
              </a:rPr>
              <a:t> account</a:t>
            </a:r>
            <a:r>
              <a:rPr lang="en-US" sz="1400" dirty="0">
                <a:latin typeface="Times New Roman"/>
                <a:cs typeface="Times New Roman"/>
              </a:rPr>
              <a:t> number</a:t>
            </a:r>
            <a:r>
              <a:rPr lang="en-US" sz="1400" spc="-15" dirty="0">
                <a:latin typeface="Times New Roman"/>
                <a:cs typeface="Times New Roman"/>
              </a:rPr>
              <a:t> </a:t>
            </a:r>
            <a:r>
              <a:rPr lang="en-US" sz="1400" dirty="0">
                <a:latin typeface="Times New Roman"/>
                <a:cs typeface="Times New Roman"/>
              </a:rPr>
              <a:t>can</a:t>
            </a:r>
            <a:r>
              <a:rPr lang="en-US" sz="1400" spc="-10" dirty="0">
                <a:latin typeface="Times New Roman"/>
                <a:cs typeface="Times New Roman"/>
              </a:rPr>
              <a:t> </a:t>
            </a:r>
            <a:r>
              <a:rPr lang="en-US" sz="1400" spc="-5" dirty="0">
                <a:latin typeface="Times New Roman"/>
                <a:cs typeface="Times New Roman"/>
              </a:rPr>
              <a:t>only</a:t>
            </a:r>
            <a:r>
              <a:rPr lang="en-US" sz="1400" spc="15" dirty="0">
                <a:latin typeface="Times New Roman"/>
                <a:cs typeface="Times New Roman"/>
              </a:rPr>
              <a:t> </a:t>
            </a:r>
            <a:r>
              <a:rPr lang="en-US" sz="1400" spc="-5" dirty="0">
                <a:latin typeface="Times New Roman"/>
                <a:cs typeface="Times New Roman"/>
              </a:rPr>
              <a:t>be clubbed.</a:t>
            </a:r>
            <a:endParaRPr lang="en-US" sz="1400" dirty="0">
              <a:latin typeface="Times New Roman"/>
              <a:cs typeface="Times New Roman"/>
            </a:endParaRPr>
          </a:p>
          <a:p>
            <a:pPr marL="698500" marR="5080" indent="-228600">
              <a:lnSpc>
                <a:spcPct val="103299"/>
              </a:lnSpc>
              <a:spcBef>
                <a:spcPts val="805"/>
              </a:spcBef>
              <a:buAutoNum type="alphaUcPeriod" startAt="16"/>
              <a:tabLst>
                <a:tab pos="698500" algn="l"/>
              </a:tabLst>
            </a:pPr>
            <a:r>
              <a:rPr lang="en-US" sz="1400" spc="-15" dirty="0">
                <a:latin typeface="Times New Roman"/>
                <a:cs typeface="Times New Roman"/>
              </a:rPr>
              <a:t>In</a:t>
            </a:r>
            <a:r>
              <a:rPr lang="en-US" sz="1400" spc="100" dirty="0">
                <a:latin typeface="Times New Roman"/>
                <a:cs typeface="Times New Roman"/>
              </a:rPr>
              <a:t> </a:t>
            </a:r>
            <a:r>
              <a:rPr lang="en-US" sz="1400" spc="-5" dirty="0">
                <a:latin typeface="Times New Roman"/>
                <a:cs typeface="Times New Roman"/>
              </a:rPr>
              <a:t>the</a:t>
            </a:r>
            <a:r>
              <a:rPr lang="en-US" sz="1400" spc="114" dirty="0">
                <a:latin typeface="Times New Roman"/>
                <a:cs typeface="Times New Roman"/>
              </a:rPr>
              <a:t> </a:t>
            </a:r>
            <a:r>
              <a:rPr lang="en-US" sz="1400" spc="-5" dirty="0">
                <a:latin typeface="Times New Roman"/>
                <a:cs typeface="Times New Roman"/>
              </a:rPr>
              <a:t>case</a:t>
            </a:r>
            <a:r>
              <a:rPr lang="en-US" sz="1400" spc="100" dirty="0">
                <a:latin typeface="Times New Roman"/>
                <a:cs typeface="Times New Roman"/>
              </a:rPr>
              <a:t> </a:t>
            </a:r>
            <a:r>
              <a:rPr lang="en-US" sz="1400" spc="-5" dirty="0">
                <a:latin typeface="Times New Roman"/>
                <a:cs typeface="Times New Roman"/>
              </a:rPr>
              <a:t>of</a:t>
            </a:r>
            <a:r>
              <a:rPr lang="en-US" sz="1400" spc="105" dirty="0">
                <a:latin typeface="Times New Roman"/>
                <a:cs typeface="Times New Roman"/>
              </a:rPr>
              <a:t> </a:t>
            </a:r>
            <a:r>
              <a:rPr lang="en-US" sz="1400" spc="-5" dirty="0">
                <a:latin typeface="Times New Roman"/>
                <a:cs typeface="Times New Roman"/>
              </a:rPr>
              <a:t>Service</a:t>
            </a:r>
            <a:r>
              <a:rPr lang="en-US" sz="1400" spc="85" dirty="0">
                <a:latin typeface="Times New Roman"/>
                <a:cs typeface="Times New Roman"/>
              </a:rPr>
              <a:t> </a:t>
            </a:r>
            <a:r>
              <a:rPr lang="en-US" sz="1400" dirty="0">
                <a:latin typeface="Times New Roman"/>
                <a:cs typeface="Times New Roman"/>
              </a:rPr>
              <a:t>Exports,</a:t>
            </a:r>
            <a:r>
              <a:rPr lang="en-US" sz="1400" spc="105" dirty="0">
                <a:latin typeface="Times New Roman"/>
                <a:cs typeface="Times New Roman"/>
              </a:rPr>
              <a:t> </a:t>
            </a:r>
            <a:r>
              <a:rPr lang="en-US" sz="1400" spc="-5" dirty="0">
                <a:latin typeface="Times New Roman"/>
                <a:cs typeface="Times New Roman"/>
              </a:rPr>
              <a:t>Exporters</a:t>
            </a:r>
            <a:r>
              <a:rPr lang="en-US" sz="1400" spc="100" dirty="0">
                <a:latin typeface="Times New Roman"/>
                <a:cs typeface="Times New Roman"/>
              </a:rPr>
              <a:t> </a:t>
            </a:r>
            <a:r>
              <a:rPr lang="en-US" sz="1400" spc="-5" dirty="0">
                <a:latin typeface="Times New Roman"/>
                <a:cs typeface="Times New Roman"/>
              </a:rPr>
              <a:t>will</a:t>
            </a:r>
            <a:r>
              <a:rPr lang="en-US" sz="1400" spc="105" dirty="0">
                <a:latin typeface="Times New Roman"/>
                <a:cs typeface="Times New Roman"/>
              </a:rPr>
              <a:t> </a:t>
            </a:r>
            <a:r>
              <a:rPr lang="en-US" sz="1400" spc="-5" dirty="0">
                <a:latin typeface="Times New Roman"/>
                <a:cs typeface="Times New Roman"/>
              </a:rPr>
              <a:t>be</a:t>
            </a:r>
            <a:r>
              <a:rPr lang="en-US" sz="1400" spc="105" dirty="0">
                <a:latin typeface="Times New Roman"/>
                <a:cs typeface="Times New Roman"/>
              </a:rPr>
              <a:t> </a:t>
            </a:r>
            <a:r>
              <a:rPr lang="en-US" sz="1400" dirty="0">
                <a:latin typeface="Times New Roman"/>
                <a:cs typeface="Times New Roman"/>
              </a:rPr>
              <a:t>able</a:t>
            </a:r>
            <a:r>
              <a:rPr lang="en-US" sz="1400" spc="90" dirty="0">
                <a:latin typeface="Times New Roman"/>
                <a:cs typeface="Times New Roman"/>
              </a:rPr>
              <a:t> </a:t>
            </a:r>
            <a:r>
              <a:rPr lang="en-US" sz="1400" spc="-5" dirty="0">
                <a:latin typeface="Times New Roman"/>
                <a:cs typeface="Times New Roman"/>
              </a:rPr>
              <a:t>to</a:t>
            </a:r>
            <a:r>
              <a:rPr lang="en-US" sz="1400" spc="110" dirty="0">
                <a:latin typeface="Times New Roman"/>
                <a:cs typeface="Times New Roman"/>
              </a:rPr>
              <a:t> </a:t>
            </a:r>
            <a:r>
              <a:rPr lang="en-US" sz="1400" spc="-5" dirty="0">
                <a:latin typeface="Times New Roman"/>
                <a:cs typeface="Times New Roman"/>
              </a:rPr>
              <a:t>view</a:t>
            </a:r>
            <a:r>
              <a:rPr lang="en-US" sz="1400" spc="90" dirty="0">
                <a:latin typeface="Times New Roman"/>
                <a:cs typeface="Times New Roman"/>
              </a:rPr>
              <a:t> </a:t>
            </a:r>
            <a:r>
              <a:rPr lang="en-US" sz="1400" dirty="0">
                <a:latin typeface="Times New Roman"/>
                <a:cs typeface="Times New Roman"/>
              </a:rPr>
              <a:t>and</a:t>
            </a:r>
            <a:r>
              <a:rPr lang="en-US" sz="1400" spc="100" dirty="0">
                <a:latin typeface="Times New Roman"/>
                <a:cs typeface="Times New Roman"/>
              </a:rPr>
              <a:t> </a:t>
            </a:r>
            <a:r>
              <a:rPr lang="en-US" sz="1400" spc="-5" dirty="0">
                <a:latin typeface="Times New Roman"/>
                <a:cs typeface="Times New Roman"/>
              </a:rPr>
              <a:t>attach</a:t>
            </a:r>
            <a:r>
              <a:rPr lang="en-US" sz="1400" spc="105" dirty="0">
                <a:latin typeface="Times New Roman"/>
                <a:cs typeface="Times New Roman"/>
              </a:rPr>
              <a:t> </a:t>
            </a:r>
            <a:r>
              <a:rPr lang="en-US" sz="1400" dirty="0">
                <a:latin typeface="Times New Roman"/>
                <a:cs typeface="Times New Roman"/>
              </a:rPr>
              <a:t>invoices</a:t>
            </a:r>
            <a:r>
              <a:rPr lang="en-US" sz="1400" spc="85" dirty="0">
                <a:latin typeface="Times New Roman"/>
                <a:cs typeface="Times New Roman"/>
              </a:rPr>
              <a:t> </a:t>
            </a:r>
            <a:r>
              <a:rPr lang="en-US" sz="1400" dirty="0">
                <a:latin typeface="Times New Roman"/>
                <a:cs typeface="Times New Roman"/>
              </a:rPr>
              <a:t>that</a:t>
            </a:r>
            <a:r>
              <a:rPr lang="en-US" sz="1400" spc="95" dirty="0">
                <a:latin typeface="Times New Roman"/>
                <a:cs typeface="Times New Roman"/>
              </a:rPr>
              <a:t> </a:t>
            </a:r>
            <a:r>
              <a:rPr lang="en-US" sz="1400" spc="-5" dirty="0">
                <a:latin typeface="Times New Roman"/>
                <a:cs typeface="Times New Roman"/>
              </a:rPr>
              <a:t>have </a:t>
            </a:r>
            <a:r>
              <a:rPr lang="en-US" sz="1400" spc="-285" dirty="0">
                <a:latin typeface="Times New Roman"/>
                <a:cs typeface="Times New Roman"/>
              </a:rPr>
              <a:t> </a:t>
            </a:r>
            <a:r>
              <a:rPr lang="en-US" sz="1400" dirty="0">
                <a:latin typeface="Times New Roman"/>
                <a:cs typeface="Times New Roman"/>
              </a:rPr>
              <a:t>SAC</a:t>
            </a:r>
            <a:r>
              <a:rPr lang="en-US" sz="1400" spc="-5" dirty="0">
                <a:latin typeface="Times New Roman"/>
                <a:cs typeface="Times New Roman"/>
              </a:rPr>
              <a:t> codes</a:t>
            </a:r>
            <a:r>
              <a:rPr lang="en-US" sz="1400" spc="-15" dirty="0">
                <a:latin typeface="Times New Roman"/>
                <a:cs typeface="Times New Roman"/>
              </a:rPr>
              <a:t> </a:t>
            </a:r>
            <a:r>
              <a:rPr lang="en-US" sz="1400" spc="-5" dirty="0">
                <a:latin typeface="Times New Roman"/>
                <a:cs typeface="Times New Roman"/>
              </a:rPr>
              <a:t>matching the</a:t>
            </a:r>
            <a:r>
              <a:rPr lang="en-US" sz="1400" spc="10" dirty="0">
                <a:latin typeface="Times New Roman"/>
                <a:cs typeface="Times New Roman"/>
              </a:rPr>
              <a:t> </a:t>
            </a:r>
            <a:r>
              <a:rPr lang="en-US" sz="1400" spc="-5" dirty="0">
                <a:latin typeface="Times New Roman"/>
                <a:cs typeface="Times New Roman"/>
              </a:rPr>
              <a:t>description of the</a:t>
            </a:r>
            <a:r>
              <a:rPr lang="en-US" sz="1400" dirty="0">
                <a:latin typeface="Times New Roman"/>
                <a:cs typeface="Times New Roman"/>
              </a:rPr>
              <a:t> </a:t>
            </a:r>
            <a:r>
              <a:rPr lang="en-US" sz="1400" spc="-5" dirty="0">
                <a:latin typeface="Times New Roman"/>
                <a:cs typeface="Times New Roman"/>
              </a:rPr>
              <a:t>same services </a:t>
            </a:r>
            <a:r>
              <a:rPr lang="en-US" sz="1400" dirty="0">
                <a:latin typeface="Times New Roman"/>
                <a:cs typeface="Times New Roman"/>
              </a:rPr>
              <a:t>only.</a:t>
            </a:r>
          </a:p>
          <a:p>
            <a:pPr marL="12700">
              <a:lnSpc>
                <a:spcPct val="100000"/>
              </a:lnSpc>
            </a:pP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43636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1" y="1676400"/>
            <a:ext cx="9143998" cy="307777"/>
          </a:xfrm>
          <a:prstGeom prst="rect">
            <a:avLst/>
          </a:prstGeom>
        </p:spPr>
        <p:txBody>
          <a:bodyPr wrap="square">
            <a:spAutoFit/>
          </a:bodyPr>
          <a:lstStyle/>
          <a:p>
            <a:pPr marL="12700">
              <a:lnSpc>
                <a:spcPct val="100000"/>
              </a:lnSpc>
              <a:spcBef>
                <a:spcPts val="844"/>
              </a:spcBef>
            </a:pPr>
            <a:r>
              <a:rPr lang="en-US" sz="1400" spc="-5" dirty="0">
                <a:latin typeface="Arial" panose="020B0604020202020204" pitchFamily="34" charset="0"/>
                <a:cs typeface="Arial" panose="020B0604020202020204" pitchFamily="34" charset="0"/>
              </a:rPr>
              <a:t>9)</a:t>
            </a:r>
            <a:r>
              <a:rPr lang="en-US" sz="1400" spc="5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After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adding</a:t>
            </a:r>
            <a:r>
              <a:rPr lang="en-US" sz="1400" dirty="0">
                <a:latin typeface="Arial" panose="020B0604020202020204" pitchFamily="34" charset="0"/>
                <a:cs typeface="Arial" panose="020B0604020202020204" pitchFamily="34" charset="0"/>
              </a:rPr>
              <a:t> the </a:t>
            </a:r>
            <a:r>
              <a:rPr lang="en-US" sz="1400" spc="-15" dirty="0">
                <a:latin typeface="Arial" panose="020B0604020202020204" pitchFamily="34" charset="0"/>
                <a:cs typeface="Arial" panose="020B0604020202020204" pitchFamily="34" charset="0"/>
              </a:rPr>
              <a:t>IRM’s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table</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total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amount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calculated.</a:t>
            </a:r>
            <a:endParaRPr lang="en-US" sz="1400" dirty="0">
              <a:latin typeface="Arial" panose="020B0604020202020204" pitchFamily="34" charset="0"/>
              <a:cs typeface="Arial" panose="020B0604020202020204" pitchFamily="34" charset="0"/>
            </a:endParaRPr>
          </a:p>
        </p:txBody>
      </p:sp>
      <p:grpSp>
        <p:nvGrpSpPr>
          <p:cNvPr id="8" name="object 7"/>
          <p:cNvGrpSpPr/>
          <p:nvPr/>
        </p:nvGrpSpPr>
        <p:grpSpPr>
          <a:xfrm>
            <a:off x="1143000" y="2237462"/>
            <a:ext cx="6858000" cy="4239538"/>
            <a:chOff x="694943" y="5423916"/>
            <a:chExt cx="5968365" cy="2510155"/>
          </a:xfrm>
        </p:grpSpPr>
        <p:pic>
          <p:nvPicPr>
            <p:cNvPr id="9" name="object 8"/>
            <p:cNvPicPr/>
            <p:nvPr/>
          </p:nvPicPr>
          <p:blipFill>
            <a:blip r:embed="rId3" cstate="print"/>
            <a:stretch>
              <a:fillRect/>
            </a:stretch>
          </p:blipFill>
          <p:spPr>
            <a:xfrm>
              <a:off x="704087" y="5431535"/>
              <a:ext cx="5949696" cy="2493264"/>
            </a:xfrm>
            <a:prstGeom prst="rect">
              <a:avLst/>
            </a:prstGeom>
          </p:spPr>
        </p:pic>
        <p:sp>
          <p:nvSpPr>
            <p:cNvPr id="10" name="object 9"/>
            <p:cNvSpPr/>
            <p:nvPr/>
          </p:nvSpPr>
          <p:spPr>
            <a:xfrm>
              <a:off x="701039" y="5430012"/>
              <a:ext cx="5956300" cy="2498090"/>
            </a:xfrm>
            <a:custGeom>
              <a:avLst/>
              <a:gdLst/>
              <a:ahLst/>
              <a:cxnLst/>
              <a:rect l="l" t="t" r="r" b="b"/>
              <a:pathLst>
                <a:path w="5956300" h="2498090">
                  <a:moveTo>
                    <a:pt x="0" y="0"/>
                  </a:moveTo>
                  <a:lnTo>
                    <a:pt x="5955792" y="0"/>
                  </a:lnTo>
                  <a:lnTo>
                    <a:pt x="5955792" y="2497835"/>
                  </a:lnTo>
                  <a:lnTo>
                    <a:pt x="0" y="2497835"/>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433282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0" y="1600200"/>
            <a:ext cx="9144000" cy="764312"/>
          </a:xfrm>
          <a:prstGeom prst="rect">
            <a:avLst/>
          </a:prstGeom>
        </p:spPr>
        <p:txBody>
          <a:bodyPr wrap="square">
            <a:spAutoFit/>
          </a:bodyPr>
          <a:lstStyle/>
          <a:p>
            <a:pPr marL="12700">
              <a:lnSpc>
                <a:spcPct val="100000"/>
              </a:lnSpc>
              <a:spcBef>
                <a:spcPts val="95"/>
              </a:spcBef>
            </a:pPr>
            <a:r>
              <a:rPr lang="en-US" sz="1400" spc="-5" dirty="0">
                <a:latin typeface="Arial" panose="020B0604020202020204" pitchFamily="34" charset="0"/>
                <a:cs typeface="Arial" panose="020B0604020202020204" pitchFamily="34" charset="0"/>
              </a:rPr>
              <a:t>10)</a:t>
            </a:r>
            <a:r>
              <a:rPr lang="en-US" sz="1400" spc="-1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After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clicking</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on</a:t>
            </a:r>
            <a:r>
              <a:rPr lang="en-US" sz="1400"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Save</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&amp;</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Next</a:t>
            </a:r>
            <a:r>
              <a:rPr lang="en-US" sz="1400" b="1"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button</a:t>
            </a:r>
            <a:r>
              <a:rPr lang="en-US" sz="1400" spc="5" dirty="0">
                <a:latin typeface="Arial" panose="020B0604020202020204" pitchFamily="34" charset="0"/>
                <a:cs typeface="Arial" panose="020B0604020202020204" pitchFamily="34" charset="0"/>
              </a:rPr>
              <a:t> </a:t>
            </a:r>
            <a:r>
              <a:rPr lang="en-US" sz="1400" spc="-5" dirty="0" err="1">
                <a:latin typeface="Arial" panose="020B0604020202020204" pitchFamily="34" charset="0"/>
                <a:cs typeface="Arial" panose="020B0604020202020204" pitchFamily="34" charset="0"/>
              </a:rPr>
              <a:t>eBRC</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details</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page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dirty="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shown-</a:t>
            </a:r>
          </a:p>
          <a:p>
            <a:pPr marL="12700">
              <a:spcBef>
                <a:spcPts val="95"/>
              </a:spcBef>
            </a:pPr>
            <a:r>
              <a:rPr lang="en-IN" sz="1400" b="1" i="1" u="heavy" spc="-5" dirty="0">
                <a:uFill>
                  <a:solidFill>
                    <a:srgbClr val="000000"/>
                  </a:solidFill>
                </a:uFill>
                <a:latin typeface="Times New Roman"/>
                <a:cs typeface="Times New Roman"/>
              </a:rPr>
              <a:t>For</a:t>
            </a:r>
            <a:r>
              <a:rPr lang="en-IN" sz="1400" b="1" i="1" u="heavy" spc="-60" dirty="0">
                <a:uFill>
                  <a:solidFill>
                    <a:srgbClr val="000000"/>
                  </a:solidFill>
                </a:uFill>
                <a:latin typeface="Times New Roman"/>
                <a:cs typeface="Times New Roman"/>
              </a:rPr>
              <a:t> </a:t>
            </a:r>
            <a:r>
              <a:rPr lang="en-IN" sz="1400" b="1" i="1" u="heavy" spc="-5" dirty="0">
                <a:uFill>
                  <a:solidFill>
                    <a:srgbClr val="000000"/>
                  </a:solidFill>
                </a:uFill>
                <a:latin typeface="Times New Roman"/>
                <a:cs typeface="Times New Roman"/>
              </a:rPr>
              <a:t>GOODS-</a:t>
            </a:r>
            <a:endParaRPr lang="en-IN" sz="1400" dirty="0">
              <a:latin typeface="Times New Roman"/>
              <a:cs typeface="Times New Roman"/>
            </a:endParaRPr>
          </a:p>
          <a:p>
            <a:pPr marL="12700">
              <a:lnSpc>
                <a:spcPct val="100000"/>
              </a:lnSpc>
              <a:spcBef>
                <a:spcPts val="95"/>
              </a:spcBef>
            </a:pPr>
            <a:endParaRPr lang="en-US" sz="1400" dirty="0">
              <a:latin typeface="Arial" panose="020B0604020202020204" pitchFamily="34" charset="0"/>
              <a:cs typeface="Arial" panose="020B0604020202020204" pitchFamily="34" charset="0"/>
            </a:endParaRPr>
          </a:p>
        </p:txBody>
      </p:sp>
      <p:grpSp>
        <p:nvGrpSpPr>
          <p:cNvPr id="7" name="object 7"/>
          <p:cNvGrpSpPr/>
          <p:nvPr/>
        </p:nvGrpSpPr>
        <p:grpSpPr>
          <a:xfrm>
            <a:off x="1066800" y="2209800"/>
            <a:ext cx="6934200" cy="4343400"/>
            <a:chOff x="694943" y="1175003"/>
            <a:chExt cx="5957570" cy="3720465"/>
          </a:xfrm>
        </p:grpSpPr>
        <p:pic>
          <p:nvPicPr>
            <p:cNvPr id="8" name="object 8"/>
            <p:cNvPicPr/>
            <p:nvPr/>
          </p:nvPicPr>
          <p:blipFill>
            <a:blip r:embed="rId3" cstate="print"/>
            <a:stretch>
              <a:fillRect/>
            </a:stretch>
          </p:blipFill>
          <p:spPr>
            <a:xfrm>
              <a:off x="707135" y="1187196"/>
              <a:ext cx="5932931" cy="3695700"/>
            </a:xfrm>
            <a:prstGeom prst="rect">
              <a:avLst/>
            </a:prstGeom>
          </p:spPr>
        </p:pic>
        <p:sp>
          <p:nvSpPr>
            <p:cNvPr id="9" name="object 9"/>
            <p:cNvSpPr/>
            <p:nvPr/>
          </p:nvSpPr>
          <p:spPr>
            <a:xfrm>
              <a:off x="701039" y="1181099"/>
              <a:ext cx="5945505" cy="3708400"/>
            </a:xfrm>
            <a:custGeom>
              <a:avLst/>
              <a:gdLst/>
              <a:ahLst/>
              <a:cxnLst/>
              <a:rect l="l" t="t" r="r" b="b"/>
              <a:pathLst>
                <a:path w="5945505" h="3708400">
                  <a:moveTo>
                    <a:pt x="0" y="0"/>
                  </a:moveTo>
                  <a:lnTo>
                    <a:pt x="5945124" y="0"/>
                  </a:lnTo>
                  <a:lnTo>
                    <a:pt x="5945124" y="3707892"/>
                  </a:lnTo>
                  <a:lnTo>
                    <a:pt x="0" y="3707892"/>
                  </a:lnTo>
                  <a:lnTo>
                    <a:pt x="0" y="0"/>
                  </a:lnTo>
                  <a:close/>
                </a:path>
              </a:pathLst>
            </a:custGeom>
            <a:ln w="12192">
              <a:solidFill>
                <a:srgbClr val="000000"/>
              </a:solidFill>
            </a:ln>
          </p:spPr>
          <p:txBody>
            <a:bodyPr wrap="square" lIns="0" tIns="0" rIns="0" bIns="0" rtlCol="0"/>
            <a:lstStyle/>
            <a:p>
              <a:endParaRPr/>
            </a:p>
          </p:txBody>
        </p:sp>
        <p:sp>
          <p:nvSpPr>
            <p:cNvPr id="10" name="object 10"/>
            <p:cNvSpPr/>
            <p:nvPr/>
          </p:nvSpPr>
          <p:spPr>
            <a:xfrm>
              <a:off x="943355" y="1641348"/>
              <a:ext cx="257810" cy="45720"/>
            </a:xfrm>
            <a:custGeom>
              <a:avLst/>
              <a:gdLst/>
              <a:ahLst/>
              <a:cxnLst/>
              <a:rect l="l" t="t" r="r" b="b"/>
              <a:pathLst>
                <a:path w="257809" h="45719">
                  <a:moveTo>
                    <a:pt x="257556" y="45719"/>
                  </a:moveTo>
                  <a:lnTo>
                    <a:pt x="0" y="45719"/>
                  </a:lnTo>
                  <a:lnTo>
                    <a:pt x="0" y="0"/>
                  </a:lnTo>
                  <a:lnTo>
                    <a:pt x="257556" y="0"/>
                  </a:lnTo>
                  <a:lnTo>
                    <a:pt x="257556" y="45719"/>
                  </a:lnTo>
                  <a:close/>
                </a:path>
              </a:pathLst>
            </a:custGeom>
            <a:solidFill>
              <a:srgbClr val="000000"/>
            </a:solidFill>
          </p:spPr>
          <p:txBody>
            <a:bodyPr wrap="square" lIns="0" tIns="0" rIns="0" bIns="0" rtlCol="0"/>
            <a:lstStyle/>
            <a:p>
              <a:endParaRPr/>
            </a:p>
          </p:txBody>
        </p:sp>
        <p:sp>
          <p:nvSpPr>
            <p:cNvPr id="11" name="object 11"/>
            <p:cNvSpPr/>
            <p:nvPr/>
          </p:nvSpPr>
          <p:spPr>
            <a:xfrm>
              <a:off x="943355" y="1641348"/>
              <a:ext cx="257810" cy="45720"/>
            </a:xfrm>
            <a:custGeom>
              <a:avLst/>
              <a:gdLst/>
              <a:ahLst/>
              <a:cxnLst/>
              <a:rect l="l" t="t" r="r" b="b"/>
              <a:pathLst>
                <a:path w="257809" h="45719">
                  <a:moveTo>
                    <a:pt x="0" y="0"/>
                  </a:moveTo>
                  <a:lnTo>
                    <a:pt x="257556" y="0"/>
                  </a:lnTo>
                  <a:lnTo>
                    <a:pt x="257556" y="45719"/>
                  </a:lnTo>
                  <a:lnTo>
                    <a:pt x="0" y="45719"/>
                  </a:lnTo>
                  <a:lnTo>
                    <a:pt x="0" y="0"/>
                  </a:lnTo>
                  <a:close/>
                </a:path>
              </a:pathLst>
            </a:custGeom>
            <a:ln w="12192">
              <a:solidFill>
                <a:srgbClr val="000000"/>
              </a:solidFill>
            </a:ln>
          </p:spPr>
          <p:txBody>
            <a:bodyPr wrap="square" lIns="0" tIns="0" rIns="0" bIns="0" rtlCol="0"/>
            <a:lstStyle/>
            <a:p>
              <a:endParaRPr/>
            </a:p>
          </p:txBody>
        </p:sp>
        <p:sp>
          <p:nvSpPr>
            <p:cNvPr id="12" name="object 12"/>
            <p:cNvSpPr/>
            <p:nvPr/>
          </p:nvSpPr>
          <p:spPr>
            <a:xfrm>
              <a:off x="2830067" y="1632203"/>
              <a:ext cx="609600" cy="55244"/>
            </a:xfrm>
            <a:custGeom>
              <a:avLst/>
              <a:gdLst/>
              <a:ahLst/>
              <a:cxnLst/>
              <a:rect l="l" t="t" r="r" b="b"/>
              <a:pathLst>
                <a:path w="609600" h="55244">
                  <a:moveTo>
                    <a:pt x="609600" y="54863"/>
                  </a:moveTo>
                  <a:lnTo>
                    <a:pt x="0" y="54863"/>
                  </a:lnTo>
                  <a:lnTo>
                    <a:pt x="0" y="0"/>
                  </a:lnTo>
                  <a:lnTo>
                    <a:pt x="609600" y="0"/>
                  </a:lnTo>
                  <a:lnTo>
                    <a:pt x="609600" y="54863"/>
                  </a:lnTo>
                  <a:close/>
                </a:path>
              </a:pathLst>
            </a:custGeom>
            <a:solidFill>
              <a:srgbClr val="000000"/>
            </a:solidFill>
          </p:spPr>
          <p:txBody>
            <a:bodyPr wrap="square" lIns="0" tIns="0" rIns="0" bIns="0" rtlCol="0"/>
            <a:lstStyle/>
            <a:p>
              <a:endParaRPr/>
            </a:p>
          </p:txBody>
        </p:sp>
        <p:sp>
          <p:nvSpPr>
            <p:cNvPr id="13" name="object 13"/>
            <p:cNvSpPr/>
            <p:nvPr/>
          </p:nvSpPr>
          <p:spPr>
            <a:xfrm>
              <a:off x="2830067" y="1632203"/>
              <a:ext cx="609600" cy="55244"/>
            </a:xfrm>
            <a:custGeom>
              <a:avLst/>
              <a:gdLst/>
              <a:ahLst/>
              <a:cxnLst/>
              <a:rect l="l" t="t" r="r" b="b"/>
              <a:pathLst>
                <a:path w="609600" h="55244">
                  <a:moveTo>
                    <a:pt x="0" y="0"/>
                  </a:moveTo>
                  <a:lnTo>
                    <a:pt x="609600" y="0"/>
                  </a:lnTo>
                  <a:lnTo>
                    <a:pt x="609600" y="54863"/>
                  </a:lnTo>
                  <a:lnTo>
                    <a:pt x="0" y="54863"/>
                  </a:lnTo>
                  <a:lnTo>
                    <a:pt x="0" y="0"/>
                  </a:lnTo>
                  <a:close/>
                </a:path>
              </a:pathLst>
            </a:custGeom>
            <a:ln w="12192">
              <a:solidFill>
                <a:srgbClr val="000000"/>
              </a:solidFill>
            </a:ln>
          </p:spPr>
          <p:txBody>
            <a:bodyPr wrap="square" lIns="0" tIns="0" rIns="0" bIns="0" rtlCol="0"/>
            <a:lstStyle/>
            <a:p>
              <a:endParaRPr/>
            </a:p>
          </p:txBody>
        </p:sp>
        <p:sp>
          <p:nvSpPr>
            <p:cNvPr id="14" name="object 14"/>
            <p:cNvSpPr/>
            <p:nvPr/>
          </p:nvSpPr>
          <p:spPr>
            <a:xfrm>
              <a:off x="2830067" y="1965959"/>
              <a:ext cx="609600" cy="55244"/>
            </a:xfrm>
            <a:custGeom>
              <a:avLst/>
              <a:gdLst/>
              <a:ahLst/>
              <a:cxnLst/>
              <a:rect l="l" t="t" r="r" b="b"/>
              <a:pathLst>
                <a:path w="609600" h="55244">
                  <a:moveTo>
                    <a:pt x="609600" y="54864"/>
                  </a:moveTo>
                  <a:lnTo>
                    <a:pt x="0" y="54864"/>
                  </a:lnTo>
                  <a:lnTo>
                    <a:pt x="0" y="0"/>
                  </a:lnTo>
                  <a:lnTo>
                    <a:pt x="609600" y="0"/>
                  </a:lnTo>
                  <a:lnTo>
                    <a:pt x="609600" y="54864"/>
                  </a:lnTo>
                  <a:close/>
                </a:path>
              </a:pathLst>
            </a:custGeom>
            <a:solidFill>
              <a:srgbClr val="000000"/>
            </a:solidFill>
          </p:spPr>
          <p:txBody>
            <a:bodyPr wrap="square" lIns="0" tIns="0" rIns="0" bIns="0" rtlCol="0"/>
            <a:lstStyle/>
            <a:p>
              <a:endParaRPr/>
            </a:p>
          </p:txBody>
        </p:sp>
        <p:sp>
          <p:nvSpPr>
            <p:cNvPr id="15" name="object 15"/>
            <p:cNvSpPr/>
            <p:nvPr/>
          </p:nvSpPr>
          <p:spPr>
            <a:xfrm>
              <a:off x="2830067" y="1965959"/>
              <a:ext cx="609600" cy="55244"/>
            </a:xfrm>
            <a:custGeom>
              <a:avLst/>
              <a:gdLst/>
              <a:ahLst/>
              <a:cxnLst/>
              <a:rect l="l" t="t" r="r" b="b"/>
              <a:pathLst>
                <a:path w="609600" h="55244">
                  <a:moveTo>
                    <a:pt x="0" y="0"/>
                  </a:moveTo>
                  <a:lnTo>
                    <a:pt x="609600" y="0"/>
                  </a:lnTo>
                  <a:lnTo>
                    <a:pt x="609600" y="54864"/>
                  </a:lnTo>
                  <a:lnTo>
                    <a:pt x="0" y="54864"/>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33794652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304800" y="1676400"/>
            <a:ext cx="8839200" cy="4542654"/>
          </a:xfrm>
          <a:prstGeom prst="rect">
            <a:avLst/>
          </a:prstGeom>
        </p:spPr>
        <p:txBody>
          <a:bodyPr wrap="square">
            <a:spAutoFit/>
          </a:bodyPr>
          <a:lstStyle/>
          <a:p>
            <a:pPr marL="241300" indent="-228600">
              <a:lnSpc>
                <a:spcPct val="100000"/>
              </a:lnSpc>
              <a:spcBef>
                <a:spcPts val="95"/>
              </a:spcBef>
              <a:buAutoNum type="alphaUcPeriod"/>
              <a:tabLst>
                <a:tab pos="241300" algn="l"/>
              </a:tabLst>
            </a:pPr>
            <a:r>
              <a:rPr lang="en-US" sz="1400" b="1" dirty="0">
                <a:latin typeface="Arial" panose="020B0604020202020204" pitchFamily="34" charset="0"/>
                <a:cs typeface="Arial" panose="020B0604020202020204" pitchFamily="34" charset="0"/>
              </a:rPr>
              <a:t>IEC-</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Name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of</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Exporter-</a:t>
            </a:r>
            <a:r>
              <a:rPr lang="en-US" sz="1400" b="1"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45"/>
              </a:spcBef>
              <a:buAutoNum type="alphaUcPeriod"/>
              <a:tabLst>
                <a:tab pos="241300" algn="l"/>
              </a:tabLst>
            </a:pPr>
            <a:r>
              <a:rPr lang="en-US" sz="1400" b="1" spc="-5" dirty="0">
                <a:latin typeface="Arial" panose="020B0604020202020204" pitchFamily="34" charset="0"/>
                <a:cs typeface="Arial" panose="020B0604020202020204" pitchFamily="34" charset="0"/>
              </a:rPr>
              <a:t>AD Code</a:t>
            </a:r>
            <a:r>
              <a:rPr lang="en-US" sz="1400" b="1"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 </a:t>
            </a:r>
            <a:r>
              <a:rPr lang="en-US" sz="1400" dirty="0">
                <a:solidFill>
                  <a:srgbClr val="FF0000"/>
                </a:solidFill>
                <a:latin typeface="Arial" panose="020B0604020202020204" pitchFamily="34" charset="0"/>
                <a:cs typeface="Arial" panose="020B0604020202020204" pitchFamily="34" charset="0"/>
              </a:rPr>
              <a:t>field)</a:t>
            </a:r>
            <a:r>
              <a:rPr lang="en-US" sz="1400" spc="15" dirty="0">
                <a:solidFill>
                  <a:srgbClr val="FF0000"/>
                </a:solidFill>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AD</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code.</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IFSC</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 of</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account</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which</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amount</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is </a:t>
            </a:r>
            <a:r>
              <a:rPr lang="en-US" sz="1400" b="1" spc="-5" dirty="0" err="1">
                <a:latin typeface="Arial" panose="020B0604020202020204" pitchFamily="34" charset="0"/>
                <a:cs typeface="Arial" panose="020B0604020202020204" pitchFamily="34" charset="0"/>
              </a:rPr>
              <a:t>realised</a:t>
            </a:r>
            <a:r>
              <a:rPr lang="en-US" sz="1400" b="1" spc="-5" dirty="0">
                <a:latin typeface="Arial" panose="020B0604020202020204" pitchFamily="34" charset="0"/>
                <a:cs typeface="Arial" panose="020B0604020202020204" pitchFamily="34" charset="0"/>
              </a:rPr>
              <a:t>-</a:t>
            </a:r>
            <a:r>
              <a:rPr lang="en-US" sz="1400" b="1" spc="5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Account</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number</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which</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amount</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is</a:t>
            </a:r>
            <a:r>
              <a:rPr lang="en-US" sz="1400" b="1" spc="5"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realised</a:t>
            </a:r>
            <a:r>
              <a:rPr lang="en-US" sz="1400" b="1" spc="-5" dirty="0">
                <a:latin typeface="Arial" panose="020B0604020202020204" pitchFamily="34" charset="0"/>
                <a:cs typeface="Arial" panose="020B0604020202020204" pitchFamily="34" charset="0"/>
              </a:rPr>
              <a:t>-</a:t>
            </a:r>
            <a:r>
              <a:rPr lang="en-US" sz="1400" b="1"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auto-populated.</a:t>
            </a:r>
            <a:endParaRPr lang="en-US" sz="1400" dirty="0">
              <a:latin typeface="Arial" panose="020B0604020202020204" pitchFamily="34" charset="0"/>
              <a:cs typeface="Arial" panose="020B0604020202020204" pitchFamily="34" charset="0"/>
            </a:endParaRPr>
          </a:p>
          <a:p>
            <a:pPr marL="241300" marR="398145" indent="-228600">
              <a:lnSpc>
                <a:spcPct val="103299"/>
              </a:lnSpc>
              <a:buAutoNum type="alphaUcPeriod"/>
              <a:tabLst>
                <a:tab pos="241300" algn="l"/>
              </a:tabLst>
            </a:pPr>
            <a:r>
              <a:rPr lang="en-US" sz="1400" b="1" spc="-5" dirty="0">
                <a:latin typeface="Arial" panose="020B0604020202020204" pitchFamily="34" charset="0"/>
                <a:cs typeface="Arial" panose="020B0604020202020204" pitchFamily="34" charset="0"/>
              </a:rPr>
              <a:t>Date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on</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which amount</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is</a:t>
            </a:r>
            <a:r>
              <a:rPr lang="en-US" sz="1400" b="1"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realised</a:t>
            </a:r>
            <a:r>
              <a:rPr lang="en-US" sz="1400" b="1" spc="-5" dirty="0">
                <a:latin typeface="Arial" panose="020B0604020202020204" pitchFamily="34" charset="0"/>
                <a:cs typeface="Arial" panose="020B0604020202020204" pitchFamily="34" charset="0"/>
              </a:rPr>
              <a:t>-</a:t>
            </a:r>
            <a:r>
              <a:rPr lang="en-US" sz="1400" b="1"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latest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date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from</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clubbed </a:t>
            </a:r>
            <a:r>
              <a:rPr lang="en-US" sz="1400" spc="-15" dirty="0">
                <a:latin typeface="Arial" panose="020B0604020202020204" pitchFamily="34" charset="0"/>
                <a:cs typeface="Arial" panose="020B0604020202020204" pitchFamily="34" charset="0"/>
              </a:rPr>
              <a:t>IRM’s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auto-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45"/>
              </a:spcBef>
              <a:buAutoNum type="alphaUcPeriod"/>
              <a:tabLst>
                <a:tab pos="241300" algn="l"/>
              </a:tabLst>
            </a:pPr>
            <a:r>
              <a:rPr lang="en-US" sz="1400" b="1" dirty="0">
                <a:latin typeface="Arial" panose="020B0604020202020204" pitchFamily="34" charset="0"/>
                <a:cs typeface="Arial" panose="020B0604020202020204" pitchFamily="34" charset="0"/>
              </a:rPr>
              <a:t>Shipping</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Bill</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number </a:t>
            </a:r>
            <a:r>
              <a:rPr lang="en-US" sz="1400" spc="-5" dirty="0">
                <a:solidFill>
                  <a:srgbClr val="FF0000"/>
                </a:solidFill>
                <a:latin typeface="Arial" panose="020B0604020202020204" pitchFamily="34" charset="0"/>
                <a:cs typeface="Arial" panose="020B0604020202020204" pitchFamily="34" charset="0"/>
              </a:rPr>
              <a:t>(Mandatory</a:t>
            </a:r>
            <a:r>
              <a:rPr lang="en-US" sz="1400" spc="-10" dirty="0">
                <a:solidFill>
                  <a:srgbClr val="FF0000"/>
                </a:solidFill>
                <a:latin typeface="Arial" panose="020B0604020202020204" pitchFamily="34" charset="0"/>
                <a:cs typeface="Arial" panose="020B0604020202020204" pitchFamily="34" charset="0"/>
              </a:rPr>
              <a:t> </a:t>
            </a:r>
            <a:r>
              <a:rPr lang="en-US" sz="1400" dirty="0">
                <a:solidFill>
                  <a:srgbClr val="FF0000"/>
                </a:solidFill>
                <a:latin typeface="Arial" panose="020B0604020202020204" pitchFamily="34" charset="0"/>
                <a:cs typeface="Arial" panose="020B0604020202020204" pitchFamily="34" charset="0"/>
              </a:rPr>
              <a:t>field)</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SB</a:t>
            </a:r>
            <a:r>
              <a:rPr lang="en-US" sz="1400" spc="20" dirty="0">
                <a:latin typeface="Arial" panose="020B0604020202020204" pitchFamily="34" charset="0"/>
                <a:cs typeface="Arial" panose="020B0604020202020204" pitchFamily="34" charset="0"/>
              </a:rPr>
              <a:t> </a:t>
            </a:r>
            <a:r>
              <a:rPr lang="en-US" sz="1400" spc="-15" dirty="0">
                <a:latin typeface="Arial" panose="020B0604020202020204" pitchFamily="34" charset="0"/>
                <a:cs typeface="Arial" panose="020B0604020202020204" pitchFamily="34" charset="0"/>
              </a:rPr>
              <a:t>number.</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dirty="0">
                <a:latin typeface="Arial" panose="020B0604020202020204" pitchFamily="34" charset="0"/>
                <a:cs typeface="Arial" panose="020B0604020202020204" pitchFamily="34" charset="0"/>
              </a:rPr>
              <a:t>Shipping</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Bill</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date</a:t>
            </a:r>
            <a:r>
              <a:rPr lang="en-US" sz="1400" b="1" spc="15"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a:t>
            </a:r>
            <a:r>
              <a:rPr lang="en-US" sz="1400" dirty="0">
                <a:solidFill>
                  <a:srgbClr val="FF0000"/>
                </a:solidFill>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field)</a:t>
            </a:r>
            <a:r>
              <a:rPr lang="en-US" sz="1400" b="1" spc="-5"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Exporter</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will </a:t>
            </a:r>
            <a:r>
              <a:rPr lang="en-US" sz="1400" spc="-5" dirty="0">
                <a:latin typeface="Arial" panose="020B0604020202020204" pitchFamily="34" charset="0"/>
                <a:cs typeface="Arial" panose="020B0604020202020204" pitchFamily="34" charset="0"/>
              </a:rPr>
              <a:t>enter</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date</a:t>
            </a:r>
            <a:endParaRPr lang="en-US" sz="1400" dirty="0">
              <a:latin typeface="Arial" panose="020B0604020202020204" pitchFamily="34" charset="0"/>
              <a:cs typeface="Arial" panose="020B0604020202020204" pitchFamily="34" charset="0"/>
            </a:endParaRPr>
          </a:p>
          <a:p>
            <a:pPr marL="241300" marR="5080" indent="-228600">
              <a:lnSpc>
                <a:spcPct val="103299"/>
              </a:lnSpc>
              <a:spcBef>
                <a:spcPts val="10"/>
              </a:spcBef>
              <a:buAutoNum type="alphaUcPeriod"/>
              <a:tabLst>
                <a:tab pos="240665" algn="l"/>
                <a:tab pos="241300" algn="l"/>
              </a:tabLst>
            </a:pPr>
            <a:r>
              <a:rPr lang="en-US" sz="1400" b="1" spc="-5" dirty="0">
                <a:latin typeface="Arial" panose="020B0604020202020204" pitchFamily="34" charset="0"/>
                <a:cs typeface="Arial" panose="020B0604020202020204" pitchFamily="34" charset="0"/>
              </a:rPr>
              <a:t>Port</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of</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export</a:t>
            </a:r>
            <a:r>
              <a:rPr lang="en-US" sz="1400" b="1" spc="30"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 </a:t>
            </a:r>
            <a:r>
              <a:rPr lang="en-US" sz="1400" dirty="0">
                <a:solidFill>
                  <a:srgbClr val="FF0000"/>
                </a:solidFill>
                <a:latin typeface="Arial" panose="020B0604020202020204" pitchFamily="34" charset="0"/>
                <a:cs typeface="Arial" panose="020B0604020202020204" pitchFamily="34" charset="0"/>
              </a:rPr>
              <a:t>field)</a:t>
            </a:r>
            <a:r>
              <a:rPr lang="en-US" sz="1400" b="1"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Smart</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search</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will </a:t>
            </a:r>
            <a:r>
              <a:rPr lang="en-US" sz="1400" spc="-5" dirty="0">
                <a:latin typeface="Arial" panose="020B0604020202020204" pitchFamily="34" charset="0"/>
                <a:cs typeface="Arial" panose="020B0604020202020204" pitchFamily="34" charset="0"/>
              </a:rPr>
              <a:t>be enabled</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and</a:t>
            </a:r>
            <a:r>
              <a:rPr lang="en-US" sz="1400" spc="-5" dirty="0">
                <a:latin typeface="Arial" panose="020B0604020202020204" pitchFamily="34" charset="0"/>
                <a:cs typeface="Arial" panose="020B0604020202020204" pitchFamily="34" charset="0"/>
              </a:rPr>
              <a:t> 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port code.</a:t>
            </a:r>
            <a:endParaRPr lang="en-US" sz="1400" dirty="0">
              <a:latin typeface="Arial" panose="020B0604020202020204" pitchFamily="34" charset="0"/>
              <a:cs typeface="Arial" panose="020B0604020202020204" pitchFamily="34" charset="0"/>
            </a:endParaRPr>
          </a:p>
          <a:p>
            <a:pPr marL="241300" marR="86360" indent="-228600">
              <a:lnSpc>
                <a:spcPct val="103299"/>
              </a:lnSpc>
              <a:spcBef>
                <a:spcPts val="5"/>
              </a:spcBef>
              <a:buAutoNum type="alphaUcPeriod"/>
              <a:tabLst>
                <a:tab pos="241300" algn="l"/>
              </a:tabLst>
            </a:pPr>
            <a:r>
              <a:rPr lang="en-US" sz="1400" b="1" dirty="0">
                <a:latin typeface="Arial" panose="020B0604020202020204" pitchFamily="34" charset="0"/>
                <a:cs typeface="Arial" panose="020B0604020202020204" pitchFamily="34" charset="0"/>
              </a:rPr>
              <a:t>Shipping</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bill</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code</a:t>
            </a:r>
            <a:r>
              <a:rPr lang="en-US" sz="1400" b="1" spc="15"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a:t>
            </a:r>
            <a:r>
              <a:rPr lang="en-US" sz="1400" dirty="0">
                <a:solidFill>
                  <a:srgbClr val="FF0000"/>
                </a:solidFill>
                <a:latin typeface="Arial" panose="020B0604020202020204" pitchFamily="34" charset="0"/>
                <a:cs typeface="Arial" panose="020B0604020202020204" pitchFamily="34" charset="0"/>
              </a:rPr>
              <a:t> field)</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Exporter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select</a:t>
            </a:r>
            <a:r>
              <a:rPr lang="en-US" sz="1400" spc="-5" dirty="0">
                <a:latin typeface="Arial" panose="020B0604020202020204" pitchFamily="34" charset="0"/>
                <a:cs typeface="Arial" panose="020B0604020202020204" pitchFamily="34" charset="0"/>
              </a:rPr>
              <a:t> 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currency</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from drop-down </a:t>
            </a:r>
            <a:r>
              <a:rPr lang="en-US" sz="1400" spc="-28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option.</a:t>
            </a:r>
          </a:p>
          <a:p>
            <a:pPr marL="241300" indent="-228600">
              <a:lnSpc>
                <a:spcPct val="100000"/>
              </a:lnSpc>
              <a:spcBef>
                <a:spcPts val="45"/>
              </a:spcBef>
              <a:buAutoNum type="alphaUcPeriod"/>
              <a:tabLst>
                <a:tab pos="241300" algn="l"/>
              </a:tabLst>
            </a:pPr>
            <a:r>
              <a:rPr lang="en-US" sz="1400" b="1" dirty="0">
                <a:latin typeface="Arial" panose="020B0604020202020204" pitchFamily="34" charset="0"/>
                <a:cs typeface="Arial" panose="020B0604020202020204" pitchFamily="34" charset="0"/>
              </a:rPr>
              <a:t>Shipping </a:t>
            </a:r>
            <a:r>
              <a:rPr lang="en-US" sz="1400" b="1" spc="-5" dirty="0">
                <a:latin typeface="Arial" panose="020B0604020202020204" pitchFamily="34" charset="0"/>
                <a:cs typeface="Arial" panose="020B0604020202020204" pitchFamily="34" charset="0"/>
              </a:rPr>
              <a:t>value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a:t>
            </a:r>
            <a:r>
              <a:rPr lang="en-US" sz="1400" b="1" spc="15"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30"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a:t>
            </a:r>
            <a:r>
              <a:rPr lang="en-US" sz="1400" dirty="0">
                <a:solidFill>
                  <a:srgbClr val="FF0000"/>
                </a:solidFill>
                <a:latin typeface="Arial" panose="020B0604020202020204" pitchFamily="34" charset="0"/>
                <a:cs typeface="Arial" panose="020B0604020202020204" pitchFamily="34" charset="0"/>
              </a:rPr>
              <a:t> field)</a:t>
            </a:r>
            <a:r>
              <a:rPr lang="en-US" sz="1400" b="1"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value.</a:t>
            </a:r>
            <a:endParaRPr lang="en-US" sz="1400" dirty="0">
              <a:latin typeface="Arial" panose="020B0604020202020204" pitchFamily="34" charset="0"/>
              <a:cs typeface="Arial" panose="020B0604020202020204" pitchFamily="34" charset="0"/>
            </a:endParaRPr>
          </a:p>
          <a:p>
            <a:pPr marL="241300" marR="118110" indent="-228600">
              <a:lnSpc>
                <a:spcPct val="103299"/>
              </a:lnSpc>
              <a:buAutoNum type="alphaUcPeriod"/>
              <a:tabLst>
                <a:tab pos="241300" algn="l"/>
              </a:tabLst>
            </a:pPr>
            <a:r>
              <a:rPr lang="en-US" sz="1400" b="1" spc="-5" dirty="0">
                <a:latin typeface="Arial" panose="020B0604020202020204" pitchFamily="34" charset="0"/>
                <a:cs typeface="Arial" panose="020B0604020202020204" pitchFamily="34" charset="0"/>
              </a:rPr>
              <a:t>FOB</a:t>
            </a:r>
            <a:r>
              <a:rPr lang="en-US" sz="1400" b="1" dirty="0">
                <a:latin typeface="Arial" panose="020B0604020202020204" pitchFamily="34" charset="0"/>
                <a:cs typeface="Arial" panose="020B0604020202020204" pitchFamily="34" charset="0"/>
              </a:rPr>
              <a:t> value </a:t>
            </a:r>
            <a:r>
              <a:rPr lang="en-US" sz="1400" b="1" spc="-5" dirty="0" err="1">
                <a:latin typeface="Arial" panose="020B0604020202020204" pitchFamily="34" charset="0"/>
                <a:cs typeface="Arial" panose="020B0604020202020204" pitchFamily="34" charset="0"/>
              </a:rPr>
              <a:t>realised</a:t>
            </a:r>
            <a:r>
              <a:rPr lang="en-US" sz="1400" b="1" spc="-5"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in</a:t>
            </a:r>
            <a:r>
              <a:rPr lang="en-US" sz="1400" b="1" spc="2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foreign</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3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total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sum</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IRM</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amount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clubbed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 </a:t>
            </a:r>
            <a:r>
              <a:rPr lang="en-US" sz="1400" dirty="0">
                <a:latin typeface="Arial" panose="020B0604020202020204" pitchFamily="34" charset="0"/>
                <a:cs typeface="Arial" panose="020B0604020202020204" pitchFamily="34" charset="0"/>
              </a:rPr>
              <a:t>this</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field.</a:t>
            </a: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Commission</a:t>
            </a:r>
            <a:r>
              <a:rPr lang="en-US" sz="1400" b="1" spc="-25" dirty="0">
                <a:latin typeface="Arial" panose="020B0604020202020204" pitchFamily="34" charset="0"/>
                <a:cs typeface="Arial" panose="020B0604020202020204" pitchFamily="34" charset="0"/>
              </a:rPr>
              <a:t> Value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value.</a:t>
            </a:r>
          </a:p>
          <a:p>
            <a:pPr marL="241300" indent="-228600">
              <a:lnSpc>
                <a:spcPct val="100000"/>
              </a:lnSpc>
              <a:spcBef>
                <a:spcPts val="45"/>
              </a:spcBef>
              <a:buAutoNum type="alphaUcPeriod"/>
              <a:tabLst>
                <a:tab pos="241300" algn="l"/>
              </a:tabLst>
            </a:pPr>
            <a:r>
              <a:rPr lang="en-US" sz="1400" b="1" spc="-5" dirty="0">
                <a:latin typeface="Arial" panose="020B0604020202020204" pitchFamily="34" charset="0"/>
                <a:cs typeface="Arial" panose="020B0604020202020204" pitchFamily="34" charset="0"/>
              </a:rPr>
              <a:t>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1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for</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commission</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Discount</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value.</a:t>
            </a: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of </a:t>
            </a:r>
            <a:r>
              <a:rPr lang="en-US" sz="1400" b="1" dirty="0">
                <a:latin typeface="Arial" panose="020B0604020202020204" pitchFamily="34" charset="0"/>
                <a:cs typeface="Arial" panose="020B0604020202020204" pitchFamily="34" charset="0"/>
              </a:rPr>
              <a:t>the </a:t>
            </a:r>
            <a:r>
              <a:rPr lang="en-US" sz="1400" b="1" spc="-5" dirty="0">
                <a:latin typeface="Arial" panose="020B0604020202020204" pitchFamily="34" charset="0"/>
                <a:cs typeface="Arial" panose="020B0604020202020204" pitchFamily="34" charset="0"/>
              </a:rPr>
              <a:t>discount-</a:t>
            </a:r>
            <a:r>
              <a:rPr lang="en-US" sz="1400" b="1"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60"/>
              </a:spcBef>
              <a:buAutoNum type="alphaUcPeriod"/>
              <a:tabLst>
                <a:tab pos="241300" algn="l"/>
              </a:tabLst>
            </a:pPr>
            <a:r>
              <a:rPr lang="en-US" sz="1400" b="1" dirty="0">
                <a:latin typeface="Arial" panose="020B0604020202020204" pitchFamily="34" charset="0"/>
                <a:cs typeface="Arial" panose="020B0604020202020204" pitchFamily="34" charset="0"/>
              </a:rPr>
              <a:t>Insurance</a:t>
            </a:r>
            <a:r>
              <a:rPr lang="en-US" sz="1400" b="1" spc="-2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value-</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value.</a:t>
            </a:r>
          </a:p>
          <a:p>
            <a:pPr marL="241300" indent="-228600">
              <a:lnSpc>
                <a:spcPct val="100000"/>
              </a:lnSpc>
              <a:spcBef>
                <a:spcPts val="45"/>
              </a:spcBef>
              <a:buAutoNum type="alphaUcPeriod"/>
              <a:tabLst>
                <a:tab pos="241300" algn="l"/>
              </a:tabLst>
            </a:pPr>
            <a:r>
              <a:rPr lang="en-US" sz="1400" b="1" dirty="0">
                <a:latin typeface="Arial" panose="020B0604020202020204" pitchFamily="34" charset="0"/>
                <a:cs typeface="Arial" panose="020B0604020202020204" pitchFamily="34" charset="0"/>
              </a:rPr>
              <a:t>Insurance</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 field</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90008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1" y="1295400"/>
            <a:ext cx="9143999" cy="2862322"/>
          </a:xfrm>
          <a:prstGeom prst="rect">
            <a:avLst/>
          </a:prstGeom>
        </p:spPr>
        <p:txBody>
          <a:bodyPr wrap="square">
            <a:spAutoFit/>
          </a:bodyPr>
          <a:lstStyle/>
          <a:p>
            <a:pPr>
              <a:lnSpc>
                <a:spcPct val="100000"/>
              </a:lnSpc>
              <a:spcBef>
                <a:spcPts val="5"/>
              </a:spcBef>
            </a:pPr>
            <a:endParaRPr lang="en-US" sz="1400" dirty="0">
              <a:latin typeface="Arial" panose="020B0604020202020204" pitchFamily="34" charset="0"/>
              <a:cs typeface="Arial" panose="020B0604020202020204" pitchFamily="34" charset="0"/>
            </a:endParaRPr>
          </a:p>
          <a:p>
            <a:pPr marL="469900" indent="-228600">
              <a:lnSpc>
                <a:spcPct val="100000"/>
              </a:lnSpc>
              <a:buAutoNum type="alphaUcPeriod" startAt="19"/>
              <a:tabLst>
                <a:tab pos="469900" algn="l"/>
              </a:tabLst>
            </a:pPr>
            <a:r>
              <a:rPr lang="en-US" sz="1400" b="1" spc="-5" dirty="0">
                <a:latin typeface="Arial" panose="020B0604020202020204" pitchFamily="34" charset="0"/>
                <a:cs typeface="Arial" panose="020B0604020202020204" pitchFamily="34" charset="0"/>
              </a:rPr>
              <a:t>Other</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Deduction</a:t>
            </a:r>
            <a:r>
              <a:rPr lang="en-US" sz="1400" b="1" spc="-20" dirty="0">
                <a:latin typeface="Arial" panose="020B0604020202020204" pitchFamily="34" charset="0"/>
                <a:cs typeface="Arial" panose="020B0604020202020204" pitchFamily="34" charset="0"/>
              </a:rPr>
              <a:t> Value-</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value.</a:t>
            </a:r>
          </a:p>
          <a:p>
            <a:pPr marL="469900" indent="-228600">
              <a:lnSpc>
                <a:spcPct val="100000"/>
              </a:lnSpc>
              <a:spcBef>
                <a:spcPts val="45"/>
              </a:spcBef>
              <a:buAutoNum type="alphaUcPeriod" startAt="19"/>
              <a:tabLst>
                <a:tab pos="469900" algn="l"/>
              </a:tabLst>
            </a:pPr>
            <a:r>
              <a:rPr lang="en-US" sz="1400" b="1" spc="-5" dirty="0">
                <a:latin typeface="Arial" panose="020B0604020202020204" pitchFamily="34" charset="0"/>
                <a:cs typeface="Arial" panose="020B0604020202020204" pitchFamily="34" charset="0"/>
              </a:rPr>
              <a:t>Other</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Deduction</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foreign</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469900" indent="-228600">
              <a:lnSpc>
                <a:spcPct val="100000"/>
              </a:lnSpc>
              <a:spcBef>
                <a:spcPts val="50"/>
              </a:spcBef>
              <a:buAutoNum type="alphaUcPeriod" startAt="19"/>
              <a:tabLst>
                <a:tab pos="469900" algn="l"/>
              </a:tabLst>
            </a:pPr>
            <a:r>
              <a:rPr lang="en-US" sz="1400" b="1" dirty="0">
                <a:latin typeface="Arial" panose="020B0604020202020204" pitchFamily="34" charset="0"/>
                <a:cs typeface="Arial" panose="020B0604020202020204" pitchFamily="34" charset="0"/>
              </a:rPr>
              <a:t>Invoice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Number</a:t>
            </a:r>
            <a:r>
              <a:rPr lang="en-US" sz="1400" b="1" spc="-15"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a:t>
            </a:r>
            <a:r>
              <a:rPr lang="en-US" sz="1400" dirty="0">
                <a:solidFill>
                  <a:srgbClr val="FF0000"/>
                </a:solidFill>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field)</a:t>
            </a:r>
            <a:r>
              <a:rPr lang="en-US" sz="1400" b="1"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Exporter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invoice</a:t>
            </a:r>
            <a:r>
              <a:rPr lang="en-US" sz="1400" spc="-10" dirty="0">
                <a:latin typeface="Arial" panose="020B0604020202020204" pitchFamily="34" charset="0"/>
                <a:cs typeface="Arial" panose="020B0604020202020204" pitchFamily="34" charset="0"/>
              </a:rPr>
              <a:t> number.</a:t>
            </a:r>
            <a:endParaRPr lang="en-US" sz="1400" dirty="0">
              <a:latin typeface="Arial" panose="020B0604020202020204" pitchFamily="34" charset="0"/>
              <a:cs typeface="Arial" panose="020B0604020202020204" pitchFamily="34" charset="0"/>
            </a:endParaRPr>
          </a:p>
          <a:p>
            <a:pPr marL="469900" indent="-228600">
              <a:lnSpc>
                <a:spcPct val="100000"/>
              </a:lnSpc>
              <a:spcBef>
                <a:spcPts val="50"/>
              </a:spcBef>
              <a:buAutoNum type="alphaUcPeriod" startAt="19"/>
              <a:tabLst>
                <a:tab pos="469900" algn="l"/>
              </a:tabLst>
            </a:pPr>
            <a:r>
              <a:rPr lang="en-US" sz="1400" b="1" spc="-5" dirty="0">
                <a:latin typeface="Arial" panose="020B0604020202020204" pitchFamily="34" charset="0"/>
                <a:cs typeface="Arial" panose="020B0604020202020204" pitchFamily="34" charset="0"/>
              </a:rPr>
              <a:t>Freight- </a:t>
            </a:r>
            <a:r>
              <a:rPr lang="en-US" sz="1400" spc="-5"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enter</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value.</a:t>
            </a:r>
            <a:endParaRPr lang="en-US" sz="1400" dirty="0">
              <a:latin typeface="Arial" panose="020B0604020202020204" pitchFamily="34" charset="0"/>
              <a:cs typeface="Arial" panose="020B0604020202020204" pitchFamily="34" charset="0"/>
            </a:endParaRPr>
          </a:p>
          <a:p>
            <a:pPr marL="469900" indent="-228600">
              <a:lnSpc>
                <a:spcPct val="100000"/>
              </a:lnSpc>
              <a:spcBef>
                <a:spcPts val="45"/>
              </a:spcBef>
              <a:buAutoNum type="alphaUcPeriod" startAt="19"/>
              <a:tabLst>
                <a:tab pos="469900" algn="l"/>
              </a:tabLst>
            </a:pPr>
            <a:r>
              <a:rPr lang="en-US" sz="1400" b="1" spc="-5" dirty="0">
                <a:latin typeface="Arial" panose="020B0604020202020204" pitchFamily="34" charset="0"/>
                <a:cs typeface="Arial" panose="020B0604020202020204" pitchFamily="34" charset="0"/>
              </a:rPr>
              <a:t>Freight 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field </a:t>
            </a:r>
            <a:r>
              <a:rPr lang="en-US" sz="1400" spc="-5" dirty="0">
                <a:latin typeface="Arial" panose="020B0604020202020204" pitchFamily="34" charset="0"/>
                <a:cs typeface="Arial" panose="020B0604020202020204" pitchFamily="34" charset="0"/>
              </a:rPr>
              <a:t>will 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469900" indent="-228600">
              <a:lnSpc>
                <a:spcPct val="100000"/>
              </a:lnSpc>
              <a:spcBef>
                <a:spcPts val="50"/>
              </a:spcBef>
              <a:buAutoNum type="alphaUcPeriod" startAt="19"/>
              <a:tabLst>
                <a:tab pos="469900" algn="l"/>
              </a:tabLst>
            </a:pPr>
            <a:r>
              <a:rPr lang="en-US" sz="1400" b="1" spc="-5"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15"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for</a:t>
            </a:r>
            <a:r>
              <a:rPr lang="en-US" sz="1400" b="1" spc="-5" dirty="0">
                <a:latin typeface="Arial" panose="020B0604020202020204" pitchFamily="34" charset="0"/>
                <a:cs typeface="Arial" panose="020B0604020202020204" pitchFamily="34" charset="0"/>
              </a:rPr>
              <a:t> the</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realized</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amount-</a:t>
            </a:r>
            <a:r>
              <a:rPr lang="en-US" sz="1400" b="1"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IRM</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currency</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endParaRPr lang="en-US" sz="1400" dirty="0">
              <a:latin typeface="Arial" panose="020B0604020202020204" pitchFamily="34" charset="0"/>
              <a:cs typeface="Arial" panose="020B0604020202020204" pitchFamily="34" charset="0"/>
            </a:endParaRPr>
          </a:p>
          <a:p>
            <a:pPr marL="469900" indent="-228600">
              <a:lnSpc>
                <a:spcPct val="100000"/>
              </a:lnSpc>
              <a:spcBef>
                <a:spcPts val="45"/>
              </a:spcBef>
              <a:buAutoNum type="alphaUcPeriod" startAt="19"/>
              <a:tabLst>
                <a:tab pos="469900" algn="l"/>
              </a:tabLst>
            </a:pPr>
            <a:r>
              <a:rPr lang="en-US" sz="1400" b="1" spc="-5" dirty="0">
                <a:latin typeface="Arial" panose="020B0604020202020204" pitchFamily="34" charset="0"/>
                <a:cs typeface="Arial" panose="020B0604020202020204" pitchFamily="34" charset="0"/>
              </a:rPr>
              <a:t>Net Realized</a:t>
            </a:r>
            <a:r>
              <a:rPr lang="en-US" sz="1400" b="1" spc="-10" dirty="0">
                <a:latin typeface="Arial" panose="020B0604020202020204" pitchFamily="34" charset="0"/>
                <a:cs typeface="Arial" panose="020B0604020202020204" pitchFamily="34" charset="0"/>
              </a:rPr>
              <a:t> </a:t>
            </a:r>
            <a:r>
              <a:rPr lang="en-US" sz="1400" b="1" spc="-25" dirty="0">
                <a:latin typeface="Arial" panose="020B0604020202020204" pitchFamily="34" charset="0"/>
                <a:cs typeface="Arial" panose="020B0604020202020204" pitchFamily="34" charset="0"/>
              </a:rPr>
              <a:t>Value</a:t>
            </a:r>
            <a:r>
              <a:rPr lang="en-US" sz="1400" b="1" spc="1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(FC)</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auto-calculated.</a:t>
            </a:r>
            <a:endParaRPr lang="en-US" sz="1400" dirty="0">
              <a:latin typeface="Arial" panose="020B0604020202020204" pitchFamily="34" charset="0"/>
              <a:cs typeface="Arial" panose="020B0604020202020204" pitchFamily="34" charset="0"/>
            </a:endParaRPr>
          </a:p>
          <a:p>
            <a:pPr marL="12700">
              <a:lnSpc>
                <a:spcPct val="100000"/>
              </a:lnSpc>
              <a:spcBef>
                <a:spcPts val="855"/>
              </a:spcBef>
            </a:pPr>
            <a:r>
              <a:rPr lang="en-US" sz="1400" b="1" spc="-5" dirty="0">
                <a:latin typeface="Arial" panose="020B0604020202020204" pitchFamily="34" charset="0"/>
                <a:cs typeface="Arial" panose="020B0604020202020204" pitchFamily="34" charset="0"/>
              </a:rPr>
              <a:t>Net</a:t>
            </a:r>
            <a:r>
              <a:rPr lang="en-US" sz="1400" b="1" spc="-75"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Realised</a:t>
            </a:r>
            <a:r>
              <a:rPr lang="en-US" sz="1400" b="1" spc="-6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(FC)</a:t>
            </a:r>
            <a:r>
              <a:rPr lang="en-US" sz="1400" b="1" spc="-6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FOB</a:t>
            </a:r>
            <a:r>
              <a:rPr lang="en-US" sz="1400" b="1" spc="-3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spc="-55"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realised</a:t>
            </a:r>
            <a:r>
              <a:rPr lang="en-US" sz="1400" b="1" spc="-6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a:t>
            </a:r>
            <a:r>
              <a:rPr lang="en-US" sz="1400" b="1" spc="-35"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the</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foreign</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Commission</a:t>
            </a:r>
            <a:r>
              <a:rPr lang="en-US" sz="1400" b="1" spc="-3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spc="-6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Discount</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endParaRPr lang="en-US" sz="1400" dirty="0">
              <a:latin typeface="Arial" panose="020B0604020202020204" pitchFamily="34" charset="0"/>
              <a:cs typeface="Arial" panose="020B0604020202020204" pitchFamily="34" charset="0"/>
            </a:endParaRPr>
          </a:p>
          <a:p>
            <a:pPr marL="427355" indent="-285750">
              <a:lnSpc>
                <a:spcPct val="100000"/>
              </a:lnSpc>
              <a:spcBef>
                <a:spcPts val="45"/>
              </a:spcBef>
              <a:buFontTx/>
              <a:buChar char="-"/>
            </a:pPr>
            <a:r>
              <a:rPr lang="en-US" sz="1400" b="1" spc="-5" dirty="0" smtClean="0">
                <a:latin typeface="Arial" panose="020B0604020202020204" pitchFamily="34" charset="0"/>
                <a:cs typeface="Arial" panose="020B0604020202020204" pitchFamily="34" charset="0"/>
              </a:rPr>
              <a:t>Insurance</a:t>
            </a:r>
            <a:r>
              <a:rPr lang="en-US" sz="1400" b="1" spc="-10" dirty="0" smtClean="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value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Other</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Deduction</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 </a:t>
            </a:r>
            <a:r>
              <a:rPr lang="en-US" sz="1400" b="1" spc="-5" dirty="0" smtClean="0">
                <a:latin typeface="Arial" panose="020B0604020202020204" pitchFamily="34" charset="0"/>
                <a:cs typeface="Arial" panose="020B0604020202020204" pitchFamily="34" charset="0"/>
              </a:rPr>
              <a:t>Freight</a:t>
            </a:r>
          </a:p>
          <a:p>
            <a:pPr marL="141605">
              <a:lnSpc>
                <a:spcPct val="100000"/>
              </a:lnSpc>
              <a:spcBef>
                <a:spcPts val="45"/>
              </a:spcBef>
            </a:pPr>
            <a:r>
              <a:rPr lang="en-US" sz="1600" spc="-5" dirty="0" smtClean="0">
                <a:latin typeface="Times New Roman"/>
                <a:cs typeface="Times New Roman"/>
              </a:rPr>
              <a:t>11</a:t>
            </a:r>
            <a:r>
              <a:rPr lang="en-US" sz="1600" spc="-5" dirty="0">
                <a:latin typeface="Times New Roman"/>
                <a:cs typeface="Times New Roman"/>
              </a:rPr>
              <a:t>)</a:t>
            </a:r>
            <a:r>
              <a:rPr lang="en-US" sz="1600" spc="-100" dirty="0">
                <a:latin typeface="Times New Roman"/>
                <a:cs typeface="Times New Roman"/>
              </a:rPr>
              <a:t> </a:t>
            </a:r>
            <a:r>
              <a:rPr lang="en-US" sz="1600" spc="-5" dirty="0">
                <a:latin typeface="Times New Roman"/>
                <a:cs typeface="Times New Roman"/>
              </a:rPr>
              <a:t>After</a:t>
            </a:r>
            <a:r>
              <a:rPr lang="en-US" sz="1600" spc="-10" dirty="0">
                <a:latin typeface="Times New Roman"/>
                <a:cs typeface="Times New Roman"/>
              </a:rPr>
              <a:t> </a:t>
            </a:r>
            <a:r>
              <a:rPr lang="en-US" sz="1600" dirty="0">
                <a:latin typeface="Times New Roman"/>
                <a:cs typeface="Times New Roman"/>
              </a:rPr>
              <a:t>entering </a:t>
            </a:r>
            <a:r>
              <a:rPr lang="en-US" sz="1600" spc="-5" dirty="0">
                <a:latin typeface="Times New Roman"/>
                <a:cs typeface="Times New Roman"/>
              </a:rPr>
              <a:t>the</a:t>
            </a:r>
            <a:r>
              <a:rPr lang="en-US" sz="1600" spc="-10" dirty="0">
                <a:latin typeface="Times New Roman"/>
                <a:cs typeface="Times New Roman"/>
              </a:rPr>
              <a:t> </a:t>
            </a:r>
            <a:r>
              <a:rPr lang="en-US" sz="1600" spc="-5" dirty="0">
                <a:latin typeface="Times New Roman"/>
                <a:cs typeface="Times New Roman"/>
              </a:rPr>
              <a:t>data</a:t>
            </a:r>
            <a:r>
              <a:rPr lang="en-US" sz="1600" dirty="0">
                <a:latin typeface="Times New Roman"/>
                <a:cs typeface="Times New Roman"/>
              </a:rPr>
              <a:t> user</a:t>
            </a:r>
            <a:r>
              <a:rPr lang="en-US" sz="1600" spc="-10" dirty="0">
                <a:latin typeface="Times New Roman"/>
                <a:cs typeface="Times New Roman"/>
              </a:rPr>
              <a:t> </a:t>
            </a:r>
            <a:r>
              <a:rPr lang="en-US" sz="1600" spc="-5" dirty="0">
                <a:latin typeface="Times New Roman"/>
                <a:cs typeface="Times New Roman"/>
              </a:rPr>
              <a:t>will</a:t>
            </a:r>
            <a:r>
              <a:rPr lang="en-US" sz="1600" spc="20" dirty="0">
                <a:latin typeface="Times New Roman"/>
                <a:cs typeface="Times New Roman"/>
              </a:rPr>
              <a:t> </a:t>
            </a:r>
            <a:r>
              <a:rPr lang="en-US" sz="1600" spc="-5" dirty="0">
                <a:latin typeface="Times New Roman"/>
                <a:cs typeface="Times New Roman"/>
              </a:rPr>
              <a:t>click</a:t>
            </a:r>
            <a:r>
              <a:rPr lang="en-US" sz="1600" dirty="0">
                <a:latin typeface="Times New Roman"/>
                <a:cs typeface="Times New Roman"/>
              </a:rPr>
              <a:t> </a:t>
            </a:r>
            <a:r>
              <a:rPr lang="en-US" sz="1600" spc="-5" dirty="0">
                <a:latin typeface="Times New Roman"/>
                <a:cs typeface="Times New Roman"/>
              </a:rPr>
              <a:t>on</a:t>
            </a:r>
            <a:r>
              <a:rPr lang="en-US" sz="1600" dirty="0">
                <a:latin typeface="Times New Roman"/>
                <a:cs typeface="Times New Roman"/>
              </a:rPr>
              <a:t> </a:t>
            </a:r>
            <a:r>
              <a:rPr lang="en-US" sz="1600" spc="-5" dirty="0">
                <a:latin typeface="Times New Roman"/>
                <a:cs typeface="Times New Roman"/>
              </a:rPr>
              <a:t>save</a:t>
            </a:r>
            <a:r>
              <a:rPr lang="en-US" sz="1600" spc="5" dirty="0">
                <a:latin typeface="Times New Roman"/>
                <a:cs typeface="Times New Roman"/>
              </a:rPr>
              <a:t> </a:t>
            </a:r>
            <a:r>
              <a:rPr lang="en-US" sz="1600" dirty="0">
                <a:latin typeface="Times New Roman"/>
                <a:cs typeface="Times New Roman"/>
              </a:rPr>
              <a:t>button </a:t>
            </a:r>
            <a:r>
              <a:rPr lang="en-US" sz="1600" spc="-5" dirty="0">
                <a:latin typeface="Times New Roman"/>
                <a:cs typeface="Times New Roman"/>
              </a:rPr>
              <a:t>and</a:t>
            </a:r>
            <a:r>
              <a:rPr lang="en-US" sz="1600" dirty="0">
                <a:latin typeface="Times New Roman"/>
                <a:cs typeface="Times New Roman"/>
              </a:rPr>
              <a:t> </a:t>
            </a:r>
            <a:r>
              <a:rPr lang="en-US" sz="1600" spc="-5" dirty="0">
                <a:latin typeface="Times New Roman"/>
                <a:cs typeface="Times New Roman"/>
              </a:rPr>
              <a:t>will</a:t>
            </a:r>
            <a:r>
              <a:rPr lang="en-US" sz="1600" dirty="0">
                <a:latin typeface="Times New Roman"/>
                <a:cs typeface="Times New Roman"/>
              </a:rPr>
              <a:t> </a:t>
            </a:r>
            <a:r>
              <a:rPr lang="en-US" sz="1600" spc="-5" dirty="0">
                <a:latin typeface="Times New Roman"/>
                <a:cs typeface="Times New Roman"/>
              </a:rPr>
              <a:t>be</a:t>
            </a:r>
            <a:r>
              <a:rPr lang="en-US" sz="1600" spc="5" dirty="0">
                <a:latin typeface="Times New Roman"/>
                <a:cs typeface="Times New Roman"/>
              </a:rPr>
              <a:t> </a:t>
            </a:r>
            <a:r>
              <a:rPr lang="en-US" sz="1600" spc="-5" dirty="0">
                <a:latin typeface="Times New Roman"/>
                <a:cs typeface="Times New Roman"/>
              </a:rPr>
              <a:t>able</a:t>
            </a:r>
            <a:r>
              <a:rPr lang="en-US" sz="1600" spc="-10" dirty="0">
                <a:latin typeface="Times New Roman"/>
                <a:cs typeface="Times New Roman"/>
              </a:rPr>
              <a:t> </a:t>
            </a:r>
            <a:r>
              <a:rPr lang="en-US" sz="1600" spc="-5" dirty="0">
                <a:latin typeface="Times New Roman"/>
                <a:cs typeface="Times New Roman"/>
              </a:rPr>
              <a:t>to</a:t>
            </a:r>
            <a:r>
              <a:rPr lang="en-US" sz="1600" spc="15" dirty="0">
                <a:latin typeface="Times New Roman"/>
                <a:cs typeface="Times New Roman"/>
              </a:rPr>
              <a:t> </a:t>
            </a:r>
            <a:r>
              <a:rPr lang="en-US" sz="1600" spc="-5" dirty="0">
                <a:latin typeface="Times New Roman"/>
                <a:cs typeface="Times New Roman"/>
              </a:rPr>
              <a:t>preview</a:t>
            </a:r>
            <a:r>
              <a:rPr lang="en-US" sz="1600" dirty="0">
                <a:latin typeface="Times New Roman"/>
                <a:cs typeface="Times New Roman"/>
              </a:rPr>
              <a:t> </a:t>
            </a:r>
            <a:r>
              <a:rPr lang="en-US" sz="1600" spc="-5" dirty="0">
                <a:latin typeface="Times New Roman"/>
                <a:cs typeface="Times New Roman"/>
              </a:rPr>
              <a:t>the </a:t>
            </a:r>
            <a:r>
              <a:rPr lang="en-US" sz="1600" dirty="0">
                <a:latin typeface="Times New Roman"/>
                <a:cs typeface="Times New Roman"/>
              </a:rPr>
              <a:t>e-BRC</a:t>
            </a:r>
          </a:p>
          <a:p>
            <a:pPr marL="141605">
              <a:lnSpc>
                <a:spcPct val="100000"/>
              </a:lnSpc>
              <a:spcBef>
                <a:spcPts val="45"/>
              </a:spcBef>
            </a:pPr>
            <a:endParaRPr lang="en-US" sz="1400" dirty="0">
              <a:latin typeface="Arial" panose="020B0604020202020204" pitchFamily="34" charset="0"/>
              <a:cs typeface="Arial" panose="020B0604020202020204" pitchFamily="34" charset="0"/>
            </a:endParaRPr>
          </a:p>
        </p:txBody>
      </p:sp>
      <p:grpSp>
        <p:nvGrpSpPr>
          <p:cNvPr id="15" name="object 4"/>
          <p:cNvGrpSpPr/>
          <p:nvPr/>
        </p:nvGrpSpPr>
        <p:grpSpPr>
          <a:xfrm>
            <a:off x="1371600" y="3886200"/>
            <a:ext cx="5966460" cy="2825750"/>
            <a:chOff x="694943" y="3080004"/>
            <a:chExt cx="5966460" cy="2825750"/>
          </a:xfrm>
        </p:grpSpPr>
        <p:pic>
          <p:nvPicPr>
            <p:cNvPr id="16" name="object 5"/>
            <p:cNvPicPr/>
            <p:nvPr/>
          </p:nvPicPr>
          <p:blipFill>
            <a:blip r:embed="rId3" cstate="print"/>
            <a:stretch>
              <a:fillRect/>
            </a:stretch>
          </p:blipFill>
          <p:spPr>
            <a:xfrm>
              <a:off x="704087" y="3087624"/>
              <a:ext cx="5946647" cy="2807208"/>
            </a:xfrm>
            <a:prstGeom prst="rect">
              <a:avLst/>
            </a:prstGeom>
          </p:spPr>
        </p:pic>
        <p:sp>
          <p:nvSpPr>
            <p:cNvPr id="17" name="object 6"/>
            <p:cNvSpPr/>
            <p:nvPr/>
          </p:nvSpPr>
          <p:spPr>
            <a:xfrm>
              <a:off x="701039" y="3086100"/>
              <a:ext cx="5954395" cy="2813685"/>
            </a:xfrm>
            <a:custGeom>
              <a:avLst/>
              <a:gdLst/>
              <a:ahLst/>
              <a:cxnLst/>
              <a:rect l="l" t="t" r="r" b="b"/>
              <a:pathLst>
                <a:path w="5954395" h="2813685">
                  <a:moveTo>
                    <a:pt x="0" y="0"/>
                  </a:moveTo>
                  <a:lnTo>
                    <a:pt x="5954267" y="0"/>
                  </a:lnTo>
                  <a:lnTo>
                    <a:pt x="5954267" y="2813303"/>
                  </a:lnTo>
                  <a:lnTo>
                    <a:pt x="0" y="2813303"/>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37717084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152400" y="1467853"/>
            <a:ext cx="2910412" cy="369332"/>
          </a:xfrm>
          <a:prstGeom prst="rect">
            <a:avLst/>
          </a:prstGeom>
        </p:spPr>
        <p:txBody>
          <a:bodyPr wrap="none">
            <a:spAutoFit/>
          </a:bodyPr>
          <a:lstStyle/>
          <a:p>
            <a:pPr marL="12700">
              <a:lnSpc>
                <a:spcPct val="100000"/>
              </a:lnSpc>
              <a:spcBef>
                <a:spcPts val="95"/>
              </a:spcBef>
            </a:pPr>
            <a:r>
              <a:rPr lang="en-IN" b="1" i="1" u="heavy" spc="-5" dirty="0">
                <a:uFill>
                  <a:solidFill>
                    <a:srgbClr val="000000"/>
                  </a:solidFill>
                </a:uFill>
                <a:latin typeface="Times New Roman"/>
                <a:cs typeface="Times New Roman"/>
              </a:rPr>
              <a:t>For</a:t>
            </a:r>
            <a:r>
              <a:rPr lang="en-IN" b="1" i="1" u="heavy" spc="-20" dirty="0">
                <a:uFill>
                  <a:solidFill>
                    <a:srgbClr val="000000"/>
                  </a:solidFill>
                </a:uFill>
                <a:latin typeface="Times New Roman"/>
                <a:cs typeface="Times New Roman"/>
              </a:rPr>
              <a:t> </a:t>
            </a:r>
            <a:r>
              <a:rPr lang="en-IN" b="1" i="1" u="heavy" spc="-5" dirty="0">
                <a:uFill>
                  <a:solidFill>
                    <a:srgbClr val="000000"/>
                  </a:solidFill>
                </a:uFill>
                <a:latin typeface="Times New Roman"/>
                <a:cs typeface="Times New Roman"/>
              </a:rPr>
              <a:t>Services</a:t>
            </a:r>
            <a:r>
              <a:rPr lang="en-IN" b="1" i="1" u="heavy" dirty="0">
                <a:uFill>
                  <a:solidFill>
                    <a:srgbClr val="000000"/>
                  </a:solidFill>
                </a:uFill>
                <a:latin typeface="Times New Roman"/>
                <a:cs typeface="Times New Roman"/>
              </a:rPr>
              <a:t> </a:t>
            </a:r>
            <a:r>
              <a:rPr lang="en-IN" b="1" i="1" u="heavy" spc="-10" dirty="0">
                <a:uFill>
                  <a:solidFill>
                    <a:srgbClr val="000000"/>
                  </a:solidFill>
                </a:uFill>
                <a:latin typeface="Times New Roman"/>
                <a:cs typeface="Times New Roman"/>
              </a:rPr>
              <a:t>(IT</a:t>
            </a:r>
            <a:r>
              <a:rPr lang="en-IN" b="1" i="1" u="heavy" spc="-20" dirty="0">
                <a:uFill>
                  <a:solidFill>
                    <a:srgbClr val="000000"/>
                  </a:solidFill>
                </a:uFill>
                <a:latin typeface="Times New Roman"/>
                <a:cs typeface="Times New Roman"/>
              </a:rPr>
              <a:t> </a:t>
            </a:r>
            <a:r>
              <a:rPr lang="en-IN" b="1" i="1" u="heavy" spc="-5" dirty="0">
                <a:uFill>
                  <a:solidFill>
                    <a:srgbClr val="000000"/>
                  </a:solidFill>
                </a:uFill>
                <a:latin typeface="Times New Roman"/>
                <a:cs typeface="Times New Roman"/>
              </a:rPr>
              <a:t>&amp;</a:t>
            </a:r>
            <a:r>
              <a:rPr lang="en-IN" b="1" i="1" u="heavy" spc="-15" dirty="0">
                <a:uFill>
                  <a:solidFill>
                    <a:srgbClr val="000000"/>
                  </a:solidFill>
                </a:uFill>
                <a:latin typeface="Times New Roman"/>
                <a:cs typeface="Times New Roman"/>
              </a:rPr>
              <a:t> </a:t>
            </a:r>
            <a:r>
              <a:rPr lang="en-IN" b="1" i="1" u="heavy" dirty="0">
                <a:uFill>
                  <a:solidFill>
                    <a:srgbClr val="000000"/>
                  </a:solidFill>
                </a:uFill>
                <a:latin typeface="Times New Roman"/>
                <a:cs typeface="Times New Roman"/>
              </a:rPr>
              <a:t>Non-IT)-</a:t>
            </a:r>
            <a:endParaRPr lang="en-IN" dirty="0">
              <a:latin typeface="Times New Roman"/>
              <a:cs typeface="Times New Roman"/>
            </a:endParaRPr>
          </a:p>
        </p:txBody>
      </p:sp>
      <p:grpSp>
        <p:nvGrpSpPr>
          <p:cNvPr id="8" name="object 7"/>
          <p:cNvGrpSpPr/>
          <p:nvPr/>
        </p:nvGrpSpPr>
        <p:grpSpPr>
          <a:xfrm>
            <a:off x="1447800" y="1842135"/>
            <a:ext cx="5968365" cy="5015865"/>
            <a:chOff x="694943" y="1175003"/>
            <a:chExt cx="5968365" cy="5015865"/>
          </a:xfrm>
        </p:grpSpPr>
        <p:pic>
          <p:nvPicPr>
            <p:cNvPr id="9" name="object 8"/>
            <p:cNvPicPr/>
            <p:nvPr/>
          </p:nvPicPr>
          <p:blipFill>
            <a:blip r:embed="rId3" cstate="print"/>
            <a:stretch>
              <a:fillRect/>
            </a:stretch>
          </p:blipFill>
          <p:spPr>
            <a:xfrm>
              <a:off x="707135" y="1187196"/>
              <a:ext cx="5943599" cy="4991100"/>
            </a:xfrm>
            <a:prstGeom prst="rect">
              <a:avLst/>
            </a:prstGeom>
          </p:spPr>
        </p:pic>
        <p:sp>
          <p:nvSpPr>
            <p:cNvPr id="10" name="object 9"/>
            <p:cNvSpPr/>
            <p:nvPr/>
          </p:nvSpPr>
          <p:spPr>
            <a:xfrm>
              <a:off x="701039" y="1181099"/>
              <a:ext cx="5956300" cy="5003800"/>
            </a:xfrm>
            <a:custGeom>
              <a:avLst/>
              <a:gdLst/>
              <a:ahLst/>
              <a:cxnLst/>
              <a:rect l="l" t="t" r="r" b="b"/>
              <a:pathLst>
                <a:path w="5956300" h="5003800">
                  <a:moveTo>
                    <a:pt x="0" y="0"/>
                  </a:moveTo>
                  <a:lnTo>
                    <a:pt x="5955792" y="0"/>
                  </a:lnTo>
                  <a:lnTo>
                    <a:pt x="5955792" y="5003292"/>
                  </a:lnTo>
                  <a:lnTo>
                    <a:pt x="0" y="5003292"/>
                  </a:lnTo>
                  <a:lnTo>
                    <a:pt x="0" y="0"/>
                  </a:lnTo>
                  <a:close/>
                </a:path>
              </a:pathLst>
            </a:custGeom>
            <a:ln w="12192">
              <a:solidFill>
                <a:srgbClr val="000000"/>
              </a:solidFill>
            </a:ln>
          </p:spPr>
          <p:txBody>
            <a:bodyPr wrap="square" lIns="0" tIns="0" rIns="0" bIns="0" rtlCol="0"/>
            <a:lstStyle/>
            <a:p>
              <a:endParaRPr/>
            </a:p>
          </p:txBody>
        </p:sp>
        <p:sp>
          <p:nvSpPr>
            <p:cNvPr id="11" name="object 10"/>
            <p:cNvSpPr/>
            <p:nvPr/>
          </p:nvSpPr>
          <p:spPr>
            <a:xfrm>
              <a:off x="2781299" y="2042159"/>
              <a:ext cx="609600" cy="55244"/>
            </a:xfrm>
            <a:custGeom>
              <a:avLst/>
              <a:gdLst/>
              <a:ahLst/>
              <a:cxnLst/>
              <a:rect l="l" t="t" r="r" b="b"/>
              <a:pathLst>
                <a:path w="609600" h="55244">
                  <a:moveTo>
                    <a:pt x="609600" y="54864"/>
                  </a:moveTo>
                  <a:lnTo>
                    <a:pt x="0" y="54864"/>
                  </a:lnTo>
                  <a:lnTo>
                    <a:pt x="0" y="0"/>
                  </a:lnTo>
                  <a:lnTo>
                    <a:pt x="609600" y="0"/>
                  </a:lnTo>
                  <a:lnTo>
                    <a:pt x="609600" y="54864"/>
                  </a:lnTo>
                  <a:close/>
                </a:path>
              </a:pathLst>
            </a:custGeom>
            <a:solidFill>
              <a:srgbClr val="000000"/>
            </a:solidFill>
          </p:spPr>
          <p:txBody>
            <a:bodyPr wrap="square" lIns="0" tIns="0" rIns="0" bIns="0" rtlCol="0"/>
            <a:lstStyle/>
            <a:p>
              <a:endParaRPr/>
            </a:p>
          </p:txBody>
        </p:sp>
        <p:sp>
          <p:nvSpPr>
            <p:cNvPr id="12" name="object 11"/>
            <p:cNvSpPr/>
            <p:nvPr/>
          </p:nvSpPr>
          <p:spPr>
            <a:xfrm>
              <a:off x="2781299" y="2042159"/>
              <a:ext cx="609600" cy="55244"/>
            </a:xfrm>
            <a:custGeom>
              <a:avLst/>
              <a:gdLst/>
              <a:ahLst/>
              <a:cxnLst/>
              <a:rect l="l" t="t" r="r" b="b"/>
              <a:pathLst>
                <a:path w="609600" h="55244">
                  <a:moveTo>
                    <a:pt x="0" y="0"/>
                  </a:moveTo>
                  <a:lnTo>
                    <a:pt x="609600" y="0"/>
                  </a:lnTo>
                  <a:lnTo>
                    <a:pt x="609600" y="54864"/>
                  </a:lnTo>
                  <a:lnTo>
                    <a:pt x="0" y="54864"/>
                  </a:lnTo>
                  <a:lnTo>
                    <a:pt x="0" y="0"/>
                  </a:lnTo>
                  <a:close/>
                </a:path>
              </a:pathLst>
            </a:custGeom>
            <a:ln w="12192">
              <a:solidFill>
                <a:srgbClr val="000000"/>
              </a:solidFill>
            </a:ln>
          </p:spPr>
          <p:txBody>
            <a:bodyPr wrap="square" lIns="0" tIns="0" rIns="0" bIns="0" rtlCol="0"/>
            <a:lstStyle/>
            <a:p>
              <a:endParaRPr/>
            </a:p>
          </p:txBody>
        </p:sp>
        <p:sp>
          <p:nvSpPr>
            <p:cNvPr id="13" name="object 12"/>
            <p:cNvSpPr/>
            <p:nvPr/>
          </p:nvSpPr>
          <p:spPr>
            <a:xfrm>
              <a:off x="2857499" y="1690115"/>
              <a:ext cx="609600" cy="55244"/>
            </a:xfrm>
            <a:custGeom>
              <a:avLst/>
              <a:gdLst/>
              <a:ahLst/>
              <a:cxnLst/>
              <a:rect l="l" t="t" r="r" b="b"/>
              <a:pathLst>
                <a:path w="609600" h="55244">
                  <a:moveTo>
                    <a:pt x="609600" y="54863"/>
                  </a:moveTo>
                  <a:lnTo>
                    <a:pt x="0" y="54863"/>
                  </a:lnTo>
                  <a:lnTo>
                    <a:pt x="0" y="0"/>
                  </a:lnTo>
                  <a:lnTo>
                    <a:pt x="609600" y="0"/>
                  </a:lnTo>
                  <a:lnTo>
                    <a:pt x="609600" y="54863"/>
                  </a:lnTo>
                  <a:close/>
                </a:path>
              </a:pathLst>
            </a:custGeom>
            <a:solidFill>
              <a:srgbClr val="000000"/>
            </a:solidFill>
          </p:spPr>
          <p:txBody>
            <a:bodyPr wrap="square" lIns="0" tIns="0" rIns="0" bIns="0" rtlCol="0"/>
            <a:lstStyle/>
            <a:p>
              <a:endParaRPr/>
            </a:p>
          </p:txBody>
        </p:sp>
        <p:sp>
          <p:nvSpPr>
            <p:cNvPr id="14" name="object 13"/>
            <p:cNvSpPr/>
            <p:nvPr/>
          </p:nvSpPr>
          <p:spPr>
            <a:xfrm>
              <a:off x="2857499" y="1690115"/>
              <a:ext cx="609600" cy="55244"/>
            </a:xfrm>
            <a:custGeom>
              <a:avLst/>
              <a:gdLst/>
              <a:ahLst/>
              <a:cxnLst/>
              <a:rect l="l" t="t" r="r" b="b"/>
              <a:pathLst>
                <a:path w="609600" h="55244">
                  <a:moveTo>
                    <a:pt x="0" y="0"/>
                  </a:moveTo>
                  <a:lnTo>
                    <a:pt x="609600" y="0"/>
                  </a:lnTo>
                  <a:lnTo>
                    <a:pt x="609600" y="54863"/>
                  </a:lnTo>
                  <a:lnTo>
                    <a:pt x="0" y="54863"/>
                  </a:lnTo>
                  <a:lnTo>
                    <a:pt x="0" y="0"/>
                  </a:lnTo>
                  <a:close/>
                </a:path>
              </a:pathLst>
            </a:custGeom>
            <a:ln w="12192">
              <a:solidFill>
                <a:srgbClr val="000000"/>
              </a:solidFill>
            </a:ln>
          </p:spPr>
          <p:txBody>
            <a:bodyPr wrap="square" lIns="0" tIns="0" rIns="0" bIns="0" rtlCol="0"/>
            <a:lstStyle/>
            <a:p>
              <a:endParaRPr/>
            </a:p>
          </p:txBody>
        </p:sp>
        <p:sp>
          <p:nvSpPr>
            <p:cNvPr id="15" name="object 14"/>
            <p:cNvSpPr/>
            <p:nvPr/>
          </p:nvSpPr>
          <p:spPr>
            <a:xfrm>
              <a:off x="896112" y="1690115"/>
              <a:ext cx="609600" cy="55244"/>
            </a:xfrm>
            <a:custGeom>
              <a:avLst/>
              <a:gdLst/>
              <a:ahLst/>
              <a:cxnLst/>
              <a:rect l="l" t="t" r="r" b="b"/>
              <a:pathLst>
                <a:path w="609600" h="55244">
                  <a:moveTo>
                    <a:pt x="609600" y="54863"/>
                  </a:moveTo>
                  <a:lnTo>
                    <a:pt x="0" y="54863"/>
                  </a:lnTo>
                  <a:lnTo>
                    <a:pt x="0" y="0"/>
                  </a:lnTo>
                  <a:lnTo>
                    <a:pt x="609600" y="0"/>
                  </a:lnTo>
                  <a:lnTo>
                    <a:pt x="609600" y="54863"/>
                  </a:lnTo>
                  <a:close/>
                </a:path>
              </a:pathLst>
            </a:custGeom>
            <a:solidFill>
              <a:srgbClr val="000000"/>
            </a:solidFill>
          </p:spPr>
          <p:txBody>
            <a:bodyPr wrap="square" lIns="0" tIns="0" rIns="0" bIns="0" rtlCol="0"/>
            <a:lstStyle/>
            <a:p>
              <a:endParaRPr/>
            </a:p>
          </p:txBody>
        </p:sp>
        <p:sp>
          <p:nvSpPr>
            <p:cNvPr id="16" name="object 15"/>
            <p:cNvSpPr/>
            <p:nvPr/>
          </p:nvSpPr>
          <p:spPr>
            <a:xfrm>
              <a:off x="896112" y="1690115"/>
              <a:ext cx="609600" cy="55244"/>
            </a:xfrm>
            <a:custGeom>
              <a:avLst/>
              <a:gdLst/>
              <a:ahLst/>
              <a:cxnLst/>
              <a:rect l="l" t="t" r="r" b="b"/>
              <a:pathLst>
                <a:path w="609600" h="55244">
                  <a:moveTo>
                    <a:pt x="0" y="0"/>
                  </a:moveTo>
                  <a:lnTo>
                    <a:pt x="609600" y="0"/>
                  </a:lnTo>
                  <a:lnTo>
                    <a:pt x="609600" y="54863"/>
                  </a:lnTo>
                  <a:lnTo>
                    <a:pt x="0" y="54863"/>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21081605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3" name="Rectangle 2"/>
          <p:cNvSpPr/>
          <p:nvPr/>
        </p:nvSpPr>
        <p:spPr>
          <a:xfrm>
            <a:off x="76199" y="1447800"/>
            <a:ext cx="8991599" cy="3439788"/>
          </a:xfrm>
          <a:prstGeom prst="rect">
            <a:avLst/>
          </a:prstGeom>
        </p:spPr>
        <p:txBody>
          <a:bodyPr wrap="square">
            <a:spAutoFit/>
          </a:bodyPr>
          <a:lstStyle/>
          <a:p>
            <a:pPr marL="241300" indent="-228600">
              <a:lnSpc>
                <a:spcPct val="100000"/>
              </a:lnSpc>
              <a:spcBef>
                <a:spcPts val="95"/>
              </a:spcBef>
              <a:buAutoNum type="alphaUcPeriod"/>
              <a:tabLst>
                <a:tab pos="241300" algn="l"/>
              </a:tabLst>
            </a:pPr>
            <a:r>
              <a:rPr lang="en-US" sz="1400" b="1" dirty="0">
                <a:latin typeface="Arial" panose="020B0604020202020204" pitchFamily="34" charset="0"/>
                <a:cs typeface="Arial" panose="020B0604020202020204" pitchFamily="34" charset="0"/>
              </a:rPr>
              <a:t>IEC-</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Name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of</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Exporter-</a:t>
            </a:r>
            <a:r>
              <a:rPr lang="en-US" sz="1400" b="1"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45"/>
              </a:spcBef>
              <a:buAutoNum type="alphaUcPeriod"/>
              <a:tabLst>
                <a:tab pos="241300" algn="l"/>
              </a:tabLst>
            </a:pPr>
            <a:r>
              <a:rPr lang="en-US" sz="1400" b="1" spc="-5" dirty="0">
                <a:latin typeface="Arial" panose="020B0604020202020204" pitchFamily="34" charset="0"/>
                <a:cs typeface="Arial" panose="020B0604020202020204" pitchFamily="34" charset="0"/>
              </a:rPr>
              <a:t>AD Code</a:t>
            </a:r>
            <a:r>
              <a:rPr lang="en-US" sz="1400" b="1"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 </a:t>
            </a:r>
            <a:r>
              <a:rPr lang="en-US" sz="1400" dirty="0">
                <a:solidFill>
                  <a:srgbClr val="FF0000"/>
                </a:solidFill>
                <a:latin typeface="Arial" panose="020B0604020202020204" pitchFamily="34" charset="0"/>
                <a:cs typeface="Arial" panose="020B0604020202020204" pitchFamily="34" charset="0"/>
              </a:rPr>
              <a:t>field)</a:t>
            </a:r>
            <a:r>
              <a:rPr lang="en-US" sz="1400" spc="15" dirty="0">
                <a:solidFill>
                  <a:srgbClr val="FF0000"/>
                </a:solidFill>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AD</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code.</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IFSC</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 of</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account</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which</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amount</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is </a:t>
            </a:r>
            <a:r>
              <a:rPr lang="en-US" sz="1400" b="1" spc="-5" dirty="0" err="1">
                <a:latin typeface="Arial" panose="020B0604020202020204" pitchFamily="34" charset="0"/>
                <a:cs typeface="Arial" panose="020B0604020202020204" pitchFamily="34" charset="0"/>
              </a:rPr>
              <a:t>realised</a:t>
            </a:r>
            <a:r>
              <a:rPr lang="en-US" sz="1400" b="1" spc="-5" dirty="0">
                <a:latin typeface="Arial" panose="020B0604020202020204" pitchFamily="34" charset="0"/>
                <a:cs typeface="Arial" panose="020B0604020202020204" pitchFamily="34" charset="0"/>
              </a:rPr>
              <a:t>-</a:t>
            </a:r>
            <a:r>
              <a:rPr lang="en-US" sz="1400" b="1" spc="5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spc="-5" dirty="0">
                <a:latin typeface="Arial" panose="020B0604020202020204" pitchFamily="34" charset="0"/>
                <a:cs typeface="Arial" panose="020B0604020202020204" pitchFamily="34" charset="0"/>
              </a:rPr>
              <a:t>Account</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number</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which</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amount</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is</a:t>
            </a:r>
            <a:r>
              <a:rPr lang="en-US" sz="1400" b="1" spc="5"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realised</a:t>
            </a:r>
            <a:r>
              <a:rPr lang="en-US" sz="1400" b="1" spc="-5" dirty="0">
                <a:latin typeface="Arial" panose="020B0604020202020204" pitchFamily="34" charset="0"/>
                <a:cs typeface="Arial" panose="020B0604020202020204" pitchFamily="34" charset="0"/>
              </a:rPr>
              <a:t>-</a:t>
            </a:r>
            <a:r>
              <a:rPr lang="en-US" sz="1400" b="1"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auto-populated.</a:t>
            </a:r>
            <a:endParaRPr lang="en-US" sz="1400" dirty="0">
              <a:latin typeface="Arial" panose="020B0604020202020204" pitchFamily="34" charset="0"/>
              <a:cs typeface="Arial" panose="020B0604020202020204" pitchFamily="34" charset="0"/>
            </a:endParaRPr>
          </a:p>
          <a:p>
            <a:pPr marL="241300" marR="425450" indent="-228600">
              <a:lnSpc>
                <a:spcPct val="103299"/>
              </a:lnSpc>
              <a:buAutoNum type="alphaUcPeriod"/>
              <a:tabLst>
                <a:tab pos="241300" algn="l"/>
              </a:tabLst>
            </a:pPr>
            <a:r>
              <a:rPr lang="en-US" sz="1400" b="1" spc="-5" dirty="0">
                <a:latin typeface="Arial" panose="020B0604020202020204" pitchFamily="34" charset="0"/>
                <a:cs typeface="Arial" panose="020B0604020202020204" pitchFamily="34" charset="0"/>
              </a:rPr>
              <a:t>Date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on</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which amount</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is</a:t>
            </a:r>
            <a:r>
              <a:rPr lang="en-US" sz="1400" b="1"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realised</a:t>
            </a:r>
            <a:r>
              <a:rPr lang="en-US" sz="1400" b="1" spc="-5" dirty="0">
                <a:latin typeface="Arial" panose="020B0604020202020204" pitchFamily="34" charset="0"/>
                <a:cs typeface="Arial" panose="020B0604020202020204" pitchFamily="34" charset="0"/>
              </a:rPr>
              <a:t>-</a:t>
            </a:r>
            <a:r>
              <a:rPr lang="en-US" sz="1400" b="1"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latest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date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from</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clubbed </a:t>
            </a:r>
            <a:r>
              <a:rPr lang="en-US" sz="1400" spc="-15" dirty="0">
                <a:latin typeface="Arial" panose="020B0604020202020204" pitchFamily="34" charset="0"/>
                <a:cs typeface="Arial" panose="020B0604020202020204" pitchFamily="34" charset="0"/>
              </a:rPr>
              <a:t>IRM’s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auto-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populated.</a:t>
            </a:r>
            <a:endParaRPr lang="en-US" sz="1400" dirty="0">
              <a:latin typeface="Arial" panose="020B0604020202020204" pitchFamily="34" charset="0"/>
              <a:cs typeface="Arial" panose="020B0604020202020204" pitchFamily="34" charset="0"/>
            </a:endParaRPr>
          </a:p>
          <a:p>
            <a:pPr marL="241300" indent="-228600">
              <a:lnSpc>
                <a:spcPct val="100000"/>
              </a:lnSpc>
              <a:spcBef>
                <a:spcPts val="45"/>
              </a:spcBef>
              <a:buAutoNum type="alphaUcPeriod"/>
              <a:tabLst>
                <a:tab pos="241300" algn="l"/>
              </a:tabLst>
            </a:pPr>
            <a:r>
              <a:rPr lang="en-US" sz="1400" b="1" dirty="0">
                <a:latin typeface="Arial" panose="020B0604020202020204" pitchFamily="34" charset="0"/>
                <a:cs typeface="Arial" panose="020B0604020202020204" pitchFamily="34" charset="0"/>
              </a:rPr>
              <a:t>Invoice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number</a:t>
            </a:r>
            <a:r>
              <a:rPr lang="en-US" sz="1400" b="1"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a:t>
            </a:r>
            <a:r>
              <a:rPr lang="en-US" sz="1400" dirty="0">
                <a:solidFill>
                  <a:srgbClr val="FF0000"/>
                </a:solidFill>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field)</a:t>
            </a:r>
            <a:r>
              <a:rPr lang="en-US" sz="1400" b="1"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invoice</a:t>
            </a:r>
            <a:r>
              <a:rPr lang="en-US" sz="1400" spc="-10" dirty="0">
                <a:latin typeface="Arial" panose="020B0604020202020204" pitchFamily="34" charset="0"/>
                <a:cs typeface="Arial" panose="020B0604020202020204" pitchFamily="34" charset="0"/>
              </a:rPr>
              <a:t> number.</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dirty="0">
                <a:latin typeface="Arial" panose="020B0604020202020204" pitchFamily="34" charset="0"/>
                <a:cs typeface="Arial" panose="020B0604020202020204" pitchFamily="34" charset="0"/>
              </a:rPr>
              <a:t>Invoice</a:t>
            </a:r>
            <a:r>
              <a:rPr lang="en-US" sz="1400" b="1" spc="-5" dirty="0">
                <a:latin typeface="Arial" panose="020B0604020202020204" pitchFamily="34" charset="0"/>
                <a:cs typeface="Arial" panose="020B0604020202020204" pitchFamily="34" charset="0"/>
              </a:rPr>
              <a:t> date</a:t>
            </a:r>
            <a:r>
              <a:rPr lang="en-US" sz="1400" b="1" spc="5"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a:t>
            </a:r>
            <a:r>
              <a:rPr lang="en-US" sz="1400" spc="20" dirty="0">
                <a:solidFill>
                  <a:srgbClr val="FF0000"/>
                </a:solidFill>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field)</a:t>
            </a:r>
            <a:r>
              <a:rPr lang="en-US" sz="1400" b="1" spc="-5" dirty="0">
                <a:latin typeface="Arial" panose="020B0604020202020204" pitchFamily="34" charset="0"/>
                <a:cs typeface="Arial" panose="020B0604020202020204" pitchFamily="34" charset="0"/>
              </a:rPr>
              <a:t>-</a:t>
            </a:r>
            <a:r>
              <a:rPr lang="en-US" sz="1400" b="1"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 </a:t>
            </a:r>
            <a:r>
              <a:rPr lang="en-US" sz="1400"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date</a:t>
            </a:r>
            <a:endParaRPr lang="en-US" sz="1400" dirty="0">
              <a:latin typeface="Arial" panose="020B0604020202020204" pitchFamily="34" charset="0"/>
              <a:cs typeface="Arial" panose="020B0604020202020204" pitchFamily="34" charset="0"/>
            </a:endParaRPr>
          </a:p>
          <a:p>
            <a:pPr marL="241300" marR="32384" indent="-228600">
              <a:lnSpc>
                <a:spcPct val="103299"/>
              </a:lnSpc>
              <a:spcBef>
                <a:spcPts val="10"/>
              </a:spcBef>
              <a:buAutoNum type="alphaUcPeriod"/>
              <a:tabLst>
                <a:tab pos="240665" algn="l"/>
                <a:tab pos="241300" algn="l"/>
              </a:tabLst>
            </a:pPr>
            <a:r>
              <a:rPr lang="en-US" sz="1400" b="1" spc="-5" dirty="0">
                <a:latin typeface="Arial" panose="020B0604020202020204" pitchFamily="34" charset="0"/>
                <a:cs typeface="Arial" panose="020B0604020202020204" pitchFamily="34" charset="0"/>
              </a:rPr>
              <a:t>Port</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of</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export</a:t>
            </a:r>
            <a:r>
              <a:rPr lang="en-US" sz="1400" b="1" spc="30"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 </a:t>
            </a:r>
            <a:r>
              <a:rPr lang="en-US" sz="1400" dirty="0">
                <a:solidFill>
                  <a:srgbClr val="FF0000"/>
                </a:solidFill>
                <a:latin typeface="Arial" panose="020B0604020202020204" pitchFamily="34" charset="0"/>
                <a:cs typeface="Arial" panose="020B0604020202020204" pitchFamily="34" charset="0"/>
              </a:rPr>
              <a:t>field)</a:t>
            </a:r>
            <a:r>
              <a:rPr lang="en-US" sz="1400" b="1"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Smart</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search</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will </a:t>
            </a:r>
            <a:r>
              <a:rPr lang="en-US" sz="1400" spc="-5" dirty="0">
                <a:latin typeface="Arial" panose="020B0604020202020204" pitchFamily="34" charset="0"/>
                <a:cs typeface="Arial" panose="020B0604020202020204" pitchFamily="34" charset="0"/>
              </a:rPr>
              <a:t>be enabled</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and</a:t>
            </a:r>
            <a:r>
              <a:rPr lang="en-US" sz="1400" spc="-5" dirty="0">
                <a:latin typeface="Arial" panose="020B0604020202020204" pitchFamily="34" charset="0"/>
                <a:cs typeface="Arial" panose="020B0604020202020204" pitchFamily="34" charset="0"/>
              </a:rPr>
              <a:t> the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port code.</a:t>
            </a:r>
            <a:endParaRPr lang="en-US" sz="1400" dirty="0">
              <a:latin typeface="Arial" panose="020B0604020202020204" pitchFamily="34" charset="0"/>
              <a:cs typeface="Arial" panose="020B0604020202020204" pitchFamily="34" charset="0"/>
            </a:endParaRPr>
          </a:p>
          <a:p>
            <a:pPr marL="241300" indent="-228600">
              <a:lnSpc>
                <a:spcPct val="100000"/>
              </a:lnSpc>
              <a:spcBef>
                <a:spcPts val="50"/>
              </a:spcBef>
              <a:buAutoNum type="alphaUcPeriod"/>
              <a:tabLst>
                <a:tab pos="241300" algn="l"/>
              </a:tabLst>
            </a:pPr>
            <a:r>
              <a:rPr lang="en-US" sz="1400" b="1" dirty="0">
                <a:latin typeface="Arial" panose="020B0604020202020204" pitchFamily="34" charset="0"/>
                <a:cs typeface="Arial" panose="020B0604020202020204" pitchFamily="34" charset="0"/>
              </a:rPr>
              <a:t>Invoice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15"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a:t>
            </a:r>
            <a:r>
              <a:rPr lang="en-US" sz="1400" spc="-10" dirty="0">
                <a:solidFill>
                  <a:srgbClr val="FF0000"/>
                </a:solidFill>
                <a:latin typeface="Arial" panose="020B0604020202020204" pitchFamily="34" charset="0"/>
                <a:cs typeface="Arial" panose="020B0604020202020204" pitchFamily="34" charset="0"/>
              </a:rPr>
              <a:t> </a:t>
            </a:r>
            <a:r>
              <a:rPr lang="en-US" sz="1400" dirty="0">
                <a:solidFill>
                  <a:srgbClr val="FF0000"/>
                </a:solidFill>
                <a:latin typeface="Arial" panose="020B0604020202020204" pitchFamily="34" charset="0"/>
                <a:cs typeface="Arial" panose="020B0604020202020204" pitchFamily="34" charset="0"/>
              </a:rPr>
              <a:t>field)</a:t>
            </a:r>
            <a:r>
              <a:rPr lang="en-US" sz="1400" b="1" dirty="0">
                <a:latin typeface="Arial" panose="020B0604020202020204" pitchFamily="34" charset="0"/>
                <a:cs typeface="Arial" panose="020B0604020202020204" pitchFamily="34" charset="0"/>
              </a:rPr>
              <a:t>-</a:t>
            </a:r>
            <a:r>
              <a:rPr lang="en-US" sz="1400" b="1"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select</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currency</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from</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drop-down</a:t>
            </a:r>
            <a:r>
              <a:rPr lang="en-US" sz="1400" dirty="0">
                <a:latin typeface="Arial" panose="020B0604020202020204" pitchFamily="34" charset="0"/>
                <a:cs typeface="Arial" panose="020B0604020202020204" pitchFamily="34" charset="0"/>
              </a:rPr>
              <a:t> option.</a:t>
            </a:r>
          </a:p>
          <a:p>
            <a:pPr marL="241300" indent="-228600">
              <a:lnSpc>
                <a:spcPct val="100000"/>
              </a:lnSpc>
              <a:spcBef>
                <a:spcPts val="50"/>
              </a:spcBef>
              <a:buAutoNum type="alphaUcPeriod"/>
              <a:tabLst>
                <a:tab pos="241300" algn="l"/>
              </a:tabLst>
            </a:pPr>
            <a:r>
              <a:rPr lang="en-US" sz="1400" b="1" dirty="0">
                <a:latin typeface="Arial" panose="020B0604020202020204" pitchFamily="34" charset="0"/>
                <a:cs typeface="Arial" panose="020B0604020202020204" pitchFamily="34" charset="0"/>
              </a:rPr>
              <a:t>Invoice</a:t>
            </a:r>
            <a:r>
              <a:rPr lang="en-US" sz="1400" b="1" spc="-5" dirty="0">
                <a:latin typeface="Arial" panose="020B0604020202020204" pitchFamily="34" charset="0"/>
                <a:cs typeface="Arial" panose="020B0604020202020204" pitchFamily="34" charset="0"/>
              </a:rPr>
              <a:t> value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25" dirty="0">
                <a:latin typeface="Arial" panose="020B0604020202020204" pitchFamily="34" charset="0"/>
                <a:cs typeface="Arial" panose="020B0604020202020204" pitchFamily="34" charset="0"/>
              </a:rPr>
              <a:t> </a:t>
            </a:r>
            <a:r>
              <a:rPr lang="en-US" sz="1400" spc="-5" dirty="0">
                <a:solidFill>
                  <a:srgbClr val="FF0000"/>
                </a:solidFill>
                <a:latin typeface="Arial" panose="020B0604020202020204" pitchFamily="34" charset="0"/>
                <a:cs typeface="Arial" panose="020B0604020202020204" pitchFamily="34" charset="0"/>
              </a:rPr>
              <a:t>(Mandatory</a:t>
            </a:r>
            <a:r>
              <a:rPr lang="en-US" sz="1400" dirty="0">
                <a:solidFill>
                  <a:srgbClr val="FF0000"/>
                </a:solidFill>
                <a:latin typeface="Arial" panose="020B0604020202020204" pitchFamily="34" charset="0"/>
                <a:cs typeface="Arial" panose="020B0604020202020204" pitchFamily="34" charset="0"/>
              </a:rPr>
              <a:t> field)</a:t>
            </a:r>
            <a:r>
              <a:rPr lang="en-US" sz="1400" b="1"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 </a:t>
            </a:r>
            <a:r>
              <a:rPr lang="en-US" sz="1400" spc="-5" dirty="0">
                <a:latin typeface="Arial" panose="020B0604020202020204" pitchFamily="34" charset="0"/>
                <a:cs typeface="Arial" panose="020B0604020202020204" pitchFamily="34" charset="0"/>
              </a:rPr>
              <a:t>value.</a:t>
            </a:r>
            <a:endParaRPr lang="en-US" sz="1400" dirty="0">
              <a:latin typeface="Arial" panose="020B0604020202020204" pitchFamily="34" charset="0"/>
              <a:cs typeface="Arial" panose="020B0604020202020204" pitchFamily="34" charset="0"/>
            </a:endParaRPr>
          </a:p>
          <a:p>
            <a:pPr marL="241300" marR="145415" indent="-228600">
              <a:lnSpc>
                <a:spcPct val="103299"/>
              </a:lnSpc>
              <a:buAutoNum type="alphaUcPeriod"/>
              <a:tabLst>
                <a:tab pos="241300" algn="l"/>
              </a:tabLst>
            </a:pPr>
            <a:r>
              <a:rPr lang="en-US" sz="1400" b="1" spc="-5" dirty="0" smtClean="0">
                <a:latin typeface="Arial" panose="020B0604020202020204" pitchFamily="34" charset="0"/>
                <a:cs typeface="Arial" panose="020B0604020202020204" pitchFamily="34" charset="0"/>
              </a:rPr>
              <a:t>FOB</a:t>
            </a:r>
            <a:r>
              <a:rPr lang="en-US" sz="1400" b="1" dirty="0" smtClean="0">
                <a:latin typeface="Arial" panose="020B0604020202020204" pitchFamily="34" charset="0"/>
                <a:cs typeface="Arial" panose="020B0604020202020204" pitchFamily="34" charset="0"/>
              </a:rPr>
              <a:t> value </a:t>
            </a:r>
            <a:r>
              <a:rPr lang="en-US" sz="1400" b="1" spc="-5" dirty="0" err="1" smtClean="0">
                <a:latin typeface="Arial" panose="020B0604020202020204" pitchFamily="34" charset="0"/>
                <a:cs typeface="Arial" panose="020B0604020202020204" pitchFamily="34" charset="0"/>
              </a:rPr>
              <a:t>realised</a:t>
            </a:r>
            <a:r>
              <a:rPr lang="en-US" sz="1400" b="1" spc="-5" dirty="0" smtClean="0">
                <a:latin typeface="Arial" panose="020B0604020202020204" pitchFamily="34" charset="0"/>
                <a:cs typeface="Arial" panose="020B0604020202020204" pitchFamily="34" charset="0"/>
              </a:rPr>
              <a:t> </a:t>
            </a:r>
            <a:r>
              <a:rPr lang="en-US" sz="1400" b="1" spc="-10" dirty="0" smtClean="0">
                <a:latin typeface="Arial" panose="020B0604020202020204" pitchFamily="34" charset="0"/>
                <a:cs typeface="Arial" panose="020B0604020202020204" pitchFamily="34" charset="0"/>
              </a:rPr>
              <a:t>in</a:t>
            </a:r>
            <a:r>
              <a:rPr lang="en-US" sz="1400" b="1" spc="25" dirty="0" smtClean="0">
                <a:latin typeface="Arial" panose="020B0604020202020204" pitchFamily="34" charset="0"/>
                <a:cs typeface="Arial" panose="020B0604020202020204" pitchFamily="34" charset="0"/>
              </a:rPr>
              <a:t> </a:t>
            </a:r>
            <a:r>
              <a:rPr lang="en-US" sz="1400" b="1" spc="-5" dirty="0" smtClean="0">
                <a:latin typeface="Arial" panose="020B0604020202020204" pitchFamily="34" charset="0"/>
                <a:cs typeface="Arial" panose="020B0604020202020204" pitchFamily="34" charset="0"/>
              </a:rPr>
              <a:t>the</a:t>
            </a:r>
            <a:r>
              <a:rPr lang="en-US" sz="1400" b="1" dirty="0" smtClean="0">
                <a:latin typeface="Arial" panose="020B0604020202020204" pitchFamily="34" charset="0"/>
                <a:cs typeface="Arial" panose="020B0604020202020204" pitchFamily="34" charset="0"/>
              </a:rPr>
              <a:t> </a:t>
            </a:r>
            <a:r>
              <a:rPr lang="en-US" sz="1400" b="1" spc="-10" dirty="0" smtClean="0">
                <a:latin typeface="Arial" panose="020B0604020202020204" pitchFamily="34" charset="0"/>
                <a:cs typeface="Arial" panose="020B0604020202020204" pitchFamily="34" charset="0"/>
              </a:rPr>
              <a:t>foreign</a:t>
            </a:r>
            <a:r>
              <a:rPr lang="en-US" sz="1400" b="1" spc="15" dirty="0" smtClean="0">
                <a:latin typeface="Arial" panose="020B0604020202020204" pitchFamily="34" charset="0"/>
                <a:cs typeface="Arial" panose="020B0604020202020204" pitchFamily="34" charset="0"/>
              </a:rPr>
              <a:t> </a:t>
            </a:r>
            <a:r>
              <a:rPr lang="en-US" sz="1400" b="1" spc="-5" dirty="0" smtClean="0">
                <a:latin typeface="Arial" panose="020B0604020202020204" pitchFamily="34" charset="0"/>
                <a:cs typeface="Arial" panose="020B0604020202020204" pitchFamily="34" charset="0"/>
              </a:rPr>
              <a:t>currency</a:t>
            </a:r>
            <a:r>
              <a:rPr lang="en-US" sz="1400" b="1" dirty="0" smtClean="0">
                <a:latin typeface="Arial" panose="020B0604020202020204" pitchFamily="34" charset="0"/>
                <a:cs typeface="Arial" panose="020B0604020202020204" pitchFamily="34" charset="0"/>
              </a:rPr>
              <a:t> </a:t>
            </a:r>
            <a:r>
              <a:rPr lang="en-US" sz="1400" b="1" spc="-5" dirty="0" smtClean="0">
                <a:latin typeface="Arial" panose="020B0604020202020204" pitchFamily="34" charset="0"/>
                <a:cs typeface="Arial" panose="020B0604020202020204" pitchFamily="34" charset="0"/>
              </a:rPr>
              <a:t>–</a:t>
            </a:r>
            <a:r>
              <a:rPr lang="en-US" sz="1400" b="1" spc="35"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The</a:t>
            </a:r>
            <a:r>
              <a:rPr lang="en-US" sz="1400"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total</a:t>
            </a:r>
            <a:r>
              <a:rPr lang="en-US" sz="1400"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sum</a:t>
            </a:r>
            <a:r>
              <a:rPr lang="en-US" sz="1400" spc="5"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of</a:t>
            </a:r>
            <a:r>
              <a:rPr lang="en-US" sz="1400"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IRM</a:t>
            </a:r>
            <a:r>
              <a:rPr lang="en-US" sz="1400"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amount</a:t>
            </a:r>
            <a:r>
              <a:rPr lang="en-US" sz="1400"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clubbed</a:t>
            </a:r>
            <a:r>
              <a:rPr lang="en-US" sz="1400" spc="5"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will</a:t>
            </a:r>
            <a:r>
              <a:rPr lang="en-US" sz="1400" spc="15"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be </a:t>
            </a:r>
            <a:r>
              <a:rPr lang="en-US" sz="1400" spc="-285"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auto-populated</a:t>
            </a:r>
            <a:r>
              <a:rPr lang="en-US" sz="1400" spc="-10" dirty="0" smtClean="0">
                <a:latin typeface="Arial" panose="020B0604020202020204" pitchFamily="34" charset="0"/>
                <a:cs typeface="Arial" panose="020B0604020202020204" pitchFamily="34" charset="0"/>
              </a:rPr>
              <a:t> </a:t>
            </a:r>
            <a:r>
              <a:rPr lang="en-US" sz="1400" spc="-5" dirty="0" smtClean="0">
                <a:latin typeface="Arial" panose="020B0604020202020204" pitchFamily="34" charset="0"/>
                <a:cs typeface="Arial" panose="020B0604020202020204" pitchFamily="34" charset="0"/>
              </a:rPr>
              <a:t>in </a:t>
            </a:r>
            <a:r>
              <a:rPr lang="en-US" sz="1400" dirty="0" smtClean="0">
                <a:latin typeface="Arial" panose="020B0604020202020204" pitchFamily="34" charset="0"/>
                <a:cs typeface="Arial" panose="020B0604020202020204" pitchFamily="34" charset="0"/>
              </a:rPr>
              <a:t>this</a:t>
            </a:r>
            <a:r>
              <a:rPr lang="en-US" sz="1400" spc="-5"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field.</a:t>
            </a:r>
          </a:p>
          <a:p>
            <a:pPr marL="12700" marR="145415">
              <a:lnSpc>
                <a:spcPct val="103299"/>
              </a:lnSpc>
              <a:tabLst>
                <a:tab pos="241300" algn="l"/>
              </a:tabLst>
            </a:pPr>
            <a:endParaRPr lang="en-US" sz="1400" dirty="0">
              <a:latin typeface="Arial" panose="020B0604020202020204" pitchFamily="34" charset="0"/>
              <a:cs typeface="Arial" panose="020B0604020202020204" pitchFamily="34" charset="0"/>
            </a:endParaRPr>
          </a:p>
        </p:txBody>
      </p:sp>
      <p:sp>
        <p:nvSpPr>
          <p:cNvPr id="5" name="Rectangle 4"/>
          <p:cNvSpPr/>
          <p:nvPr/>
        </p:nvSpPr>
        <p:spPr>
          <a:xfrm>
            <a:off x="-152400" y="4572000"/>
            <a:ext cx="9143998" cy="2539157"/>
          </a:xfrm>
          <a:prstGeom prst="rect">
            <a:avLst/>
          </a:prstGeom>
        </p:spPr>
        <p:txBody>
          <a:bodyPr wrap="square">
            <a:spAutoFit/>
          </a:bodyPr>
          <a:lstStyle/>
          <a:p>
            <a:pPr marL="469900" indent="-228600">
              <a:lnSpc>
                <a:spcPct val="100000"/>
              </a:lnSpc>
              <a:buAutoNum type="alphaUcPeriod" startAt="13"/>
              <a:tabLst>
                <a:tab pos="469900" algn="l"/>
              </a:tabLst>
            </a:pPr>
            <a:r>
              <a:rPr lang="en-US" sz="1400" b="1" spc="-5" dirty="0">
                <a:latin typeface="Arial" panose="020B0604020202020204" pitchFamily="34" charset="0"/>
                <a:cs typeface="Arial" panose="020B0604020202020204" pitchFamily="34" charset="0"/>
              </a:rPr>
              <a:t>Commission</a:t>
            </a:r>
            <a:r>
              <a:rPr lang="en-US" sz="1400" b="1" spc="-25" dirty="0">
                <a:latin typeface="Arial" panose="020B0604020202020204" pitchFamily="34" charset="0"/>
                <a:cs typeface="Arial" panose="020B0604020202020204" pitchFamily="34" charset="0"/>
              </a:rPr>
              <a:t> Value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value.</a:t>
            </a:r>
          </a:p>
          <a:p>
            <a:pPr marL="469900" indent="-228600">
              <a:lnSpc>
                <a:spcPct val="100000"/>
              </a:lnSpc>
              <a:spcBef>
                <a:spcPts val="45"/>
              </a:spcBef>
              <a:buAutoNum type="alphaUcPeriod" startAt="13"/>
              <a:tabLst>
                <a:tab pos="469900" algn="l"/>
              </a:tabLst>
            </a:pPr>
            <a:r>
              <a:rPr lang="en-US" sz="1400" b="1" spc="-5" dirty="0">
                <a:latin typeface="Arial" panose="020B0604020202020204" pitchFamily="34" charset="0"/>
                <a:cs typeface="Arial" panose="020B0604020202020204" pitchFamily="34" charset="0"/>
              </a:rPr>
              <a:t>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1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for</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the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commission</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469900" indent="-228600">
              <a:lnSpc>
                <a:spcPct val="100000"/>
              </a:lnSpc>
              <a:spcBef>
                <a:spcPts val="50"/>
              </a:spcBef>
              <a:buAutoNum type="alphaUcPeriod" startAt="13"/>
              <a:tabLst>
                <a:tab pos="469900" algn="l"/>
              </a:tabLst>
            </a:pPr>
            <a:r>
              <a:rPr lang="en-US" sz="1400" b="1" spc="-5" dirty="0">
                <a:latin typeface="Arial" panose="020B0604020202020204" pitchFamily="34" charset="0"/>
                <a:cs typeface="Arial" panose="020B0604020202020204" pitchFamily="34" charset="0"/>
              </a:rPr>
              <a:t>Discount</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value.</a:t>
            </a:r>
          </a:p>
          <a:p>
            <a:pPr marL="469900" indent="-228600">
              <a:lnSpc>
                <a:spcPct val="100000"/>
              </a:lnSpc>
              <a:spcBef>
                <a:spcPts val="50"/>
              </a:spcBef>
              <a:buAutoNum type="alphaUcPeriod" startAt="13"/>
              <a:tabLst>
                <a:tab pos="469900" algn="l"/>
              </a:tabLst>
            </a:pPr>
            <a:r>
              <a:rPr lang="en-US" sz="1400" b="1" spc="-5" dirty="0">
                <a:latin typeface="Arial" panose="020B0604020202020204" pitchFamily="34" charset="0"/>
                <a:cs typeface="Arial" panose="020B0604020202020204" pitchFamily="34" charset="0"/>
              </a:rPr>
              <a:t>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of </a:t>
            </a:r>
            <a:r>
              <a:rPr lang="en-US" sz="1400" b="1" dirty="0">
                <a:latin typeface="Arial" panose="020B0604020202020204" pitchFamily="34" charset="0"/>
                <a:cs typeface="Arial" panose="020B0604020202020204" pitchFamily="34" charset="0"/>
              </a:rPr>
              <a:t>the </a:t>
            </a:r>
            <a:r>
              <a:rPr lang="en-US" sz="1400" b="1" spc="-5" dirty="0">
                <a:latin typeface="Arial" panose="020B0604020202020204" pitchFamily="34" charset="0"/>
                <a:cs typeface="Arial" panose="020B0604020202020204" pitchFamily="34" charset="0"/>
              </a:rPr>
              <a:t>discount-</a:t>
            </a:r>
            <a:r>
              <a:rPr lang="en-US" sz="1400" b="1"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469900" indent="-228600">
              <a:lnSpc>
                <a:spcPct val="100000"/>
              </a:lnSpc>
              <a:spcBef>
                <a:spcPts val="45"/>
              </a:spcBef>
              <a:buAutoNum type="alphaUcPeriod" startAt="13"/>
              <a:tabLst>
                <a:tab pos="469900" algn="l"/>
              </a:tabLst>
            </a:pPr>
            <a:r>
              <a:rPr lang="en-US" sz="1400" b="1" dirty="0">
                <a:latin typeface="Arial" panose="020B0604020202020204" pitchFamily="34" charset="0"/>
                <a:cs typeface="Arial" panose="020B0604020202020204" pitchFamily="34" charset="0"/>
              </a:rPr>
              <a:t>Insurance</a:t>
            </a:r>
            <a:r>
              <a:rPr lang="en-US" sz="1400" b="1" spc="-2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value-</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value</a:t>
            </a:r>
            <a:r>
              <a:rPr lang="en-US" sz="1400" dirty="0" smtClean="0">
                <a:latin typeface="Arial" panose="020B0604020202020204" pitchFamily="34" charset="0"/>
                <a:cs typeface="Arial" panose="020B0604020202020204" pitchFamily="34" charset="0"/>
              </a:rPr>
              <a:t>.</a:t>
            </a:r>
          </a:p>
          <a:p>
            <a:pPr marL="469900" indent="-228600">
              <a:lnSpc>
                <a:spcPct val="100000"/>
              </a:lnSpc>
              <a:spcBef>
                <a:spcPts val="50"/>
              </a:spcBef>
              <a:buAutoNum type="alphaUcPeriod" startAt="13"/>
              <a:tabLst>
                <a:tab pos="469900" algn="l"/>
              </a:tabLst>
            </a:pPr>
            <a:r>
              <a:rPr lang="en-US" sz="1400" b="1" dirty="0">
                <a:latin typeface="Arial" panose="020B0604020202020204" pitchFamily="34" charset="0"/>
                <a:cs typeface="Arial" panose="020B0604020202020204" pitchFamily="34" charset="0"/>
              </a:rPr>
              <a:t>Insurance</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 field</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469900" indent="-228600">
              <a:lnSpc>
                <a:spcPct val="100000"/>
              </a:lnSpc>
              <a:spcBef>
                <a:spcPts val="45"/>
              </a:spcBef>
              <a:buAutoNum type="alphaUcPeriod" startAt="13"/>
              <a:tabLst>
                <a:tab pos="469900" algn="l"/>
              </a:tabLst>
            </a:pPr>
            <a:r>
              <a:rPr lang="en-US" sz="1400" b="1" spc="-5" dirty="0">
                <a:latin typeface="Arial" panose="020B0604020202020204" pitchFamily="34" charset="0"/>
                <a:cs typeface="Arial" panose="020B0604020202020204" pitchFamily="34" charset="0"/>
              </a:rPr>
              <a:t>Other</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Deduction</a:t>
            </a:r>
            <a:r>
              <a:rPr lang="en-US" sz="1400" b="1" spc="-20" dirty="0">
                <a:latin typeface="Arial" panose="020B0604020202020204" pitchFamily="34" charset="0"/>
                <a:cs typeface="Arial" panose="020B0604020202020204" pitchFamily="34" charset="0"/>
              </a:rPr>
              <a:t> Value-</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value.</a:t>
            </a:r>
          </a:p>
          <a:p>
            <a:pPr marL="469900" indent="-228600">
              <a:lnSpc>
                <a:spcPct val="100000"/>
              </a:lnSpc>
              <a:spcBef>
                <a:spcPts val="50"/>
              </a:spcBef>
              <a:buAutoNum type="alphaUcPeriod" startAt="13"/>
              <a:tabLst>
                <a:tab pos="469900" algn="l"/>
              </a:tabLst>
            </a:pPr>
            <a:r>
              <a:rPr lang="en-US" sz="1400" b="1" spc="-5" dirty="0">
                <a:latin typeface="Arial" panose="020B0604020202020204" pitchFamily="34" charset="0"/>
                <a:cs typeface="Arial" panose="020B0604020202020204" pitchFamily="34" charset="0"/>
              </a:rPr>
              <a:t>Other</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Deduction</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field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469900" indent="-228600">
              <a:lnSpc>
                <a:spcPct val="100000"/>
              </a:lnSpc>
              <a:spcBef>
                <a:spcPts val="50"/>
              </a:spcBef>
              <a:buAutoNum type="alphaUcPeriod" startAt="13"/>
              <a:tabLst>
                <a:tab pos="469900" algn="l"/>
              </a:tabLst>
            </a:pPr>
            <a:r>
              <a:rPr lang="en-US" sz="1400" b="1" spc="-5" dirty="0">
                <a:latin typeface="Arial" panose="020B0604020202020204" pitchFamily="34" charset="0"/>
                <a:cs typeface="Arial" panose="020B0604020202020204" pitchFamily="34" charset="0"/>
              </a:rPr>
              <a:t>Freight- </a:t>
            </a:r>
            <a:r>
              <a:rPr lang="en-US" sz="1400" spc="-5" dirty="0">
                <a:latin typeface="Arial" panose="020B0604020202020204" pitchFamily="34" charset="0"/>
                <a:cs typeface="Arial" panose="020B0604020202020204" pitchFamily="34" charset="0"/>
              </a:rPr>
              <a:t>Exporter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enter</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value.</a:t>
            </a:r>
            <a:endParaRPr lang="en-US" sz="1400" dirty="0">
              <a:latin typeface="Arial" panose="020B0604020202020204" pitchFamily="34" charset="0"/>
              <a:cs typeface="Arial" panose="020B0604020202020204" pitchFamily="34" charset="0"/>
            </a:endParaRPr>
          </a:p>
          <a:p>
            <a:pPr marL="469900" indent="-228600">
              <a:lnSpc>
                <a:spcPct val="100000"/>
              </a:lnSpc>
              <a:spcBef>
                <a:spcPts val="60"/>
              </a:spcBef>
              <a:buAutoNum type="alphaUcPeriod" startAt="13"/>
              <a:tabLst>
                <a:tab pos="469900" algn="l"/>
              </a:tabLst>
            </a:pPr>
            <a:r>
              <a:rPr lang="en-US" sz="1400" b="1" spc="-5" dirty="0">
                <a:latin typeface="Arial" panose="020B0604020202020204" pitchFamily="34" charset="0"/>
                <a:cs typeface="Arial" panose="020B0604020202020204" pitchFamily="34" charset="0"/>
              </a:rPr>
              <a:t>Freight Foreign</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 </a:t>
            </a: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field </a:t>
            </a:r>
            <a:r>
              <a:rPr lang="en-US" sz="1400" spc="-5" dirty="0">
                <a:latin typeface="Arial" panose="020B0604020202020204" pitchFamily="34" charset="0"/>
                <a:cs typeface="Arial" panose="020B0604020202020204" pitchFamily="34" charset="0"/>
              </a:rPr>
              <a:t>will be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endParaRPr lang="en-US" sz="1400" dirty="0">
              <a:latin typeface="Arial" panose="020B0604020202020204" pitchFamily="34" charset="0"/>
              <a:cs typeface="Arial" panose="020B0604020202020204" pitchFamily="34" charset="0"/>
            </a:endParaRPr>
          </a:p>
          <a:p>
            <a:pPr marL="241300">
              <a:lnSpc>
                <a:spcPct val="100000"/>
              </a:lnSpc>
              <a:spcBef>
                <a:spcPts val="45"/>
              </a:spcBef>
              <a:tabLst>
                <a:tab pos="469900" algn="l"/>
              </a:tabLst>
            </a:pP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03754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1" y="1455821"/>
            <a:ext cx="9143999" cy="1519840"/>
          </a:xfrm>
          <a:prstGeom prst="rect">
            <a:avLst/>
          </a:prstGeom>
        </p:spPr>
        <p:txBody>
          <a:bodyPr wrap="square">
            <a:spAutoFit/>
          </a:bodyPr>
          <a:lstStyle/>
          <a:p>
            <a:pPr marL="469900" indent="-228600">
              <a:lnSpc>
                <a:spcPct val="100000"/>
              </a:lnSpc>
              <a:spcBef>
                <a:spcPts val="45"/>
              </a:spcBef>
              <a:buAutoNum type="alphaUcPeriod" startAt="13"/>
              <a:tabLst>
                <a:tab pos="469900" algn="l"/>
              </a:tabLst>
            </a:pPr>
            <a:r>
              <a:rPr lang="en-US" sz="1400" b="1" spc="-5" dirty="0">
                <a:latin typeface="Arial" panose="020B0604020202020204" pitchFamily="34" charset="0"/>
                <a:cs typeface="Arial" panose="020B0604020202020204" pitchFamily="34" charset="0"/>
              </a:rPr>
              <a:t>Currency</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b="1" spc="15"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for</a:t>
            </a:r>
            <a:r>
              <a:rPr lang="en-US" sz="1400" b="1" spc="-5" dirty="0">
                <a:latin typeface="Arial" panose="020B0604020202020204" pitchFamily="34" charset="0"/>
                <a:cs typeface="Arial" panose="020B0604020202020204" pitchFamily="34" charset="0"/>
              </a:rPr>
              <a:t> the</a:t>
            </a:r>
            <a:r>
              <a:rPr lang="en-US" sz="1400" b="1" spc="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realized</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amount-</a:t>
            </a:r>
            <a:r>
              <a:rPr lang="en-US" sz="1400" b="1" spc="3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IRM</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currency</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auto-populated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this</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field.</a:t>
            </a:r>
            <a:endParaRPr lang="en-US" sz="1400" dirty="0">
              <a:latin typeface="Arial" panose="020B0604020202020204" pitchFamily="34" charset="0"/>
              <a:cs typeface="Arial" panose="020B0604020202020204" pitchFamily="34" charset="0"/>
            </a:endParaRPr>
          </a:p>
          <a:p>
            <a:pPr marL="469900" marR="98425" indent="-228600">
              <a:lnSpc>
                <a:spcPct val="103299"/>
              </a:lnSpc>
              <a:buAutoNum type="alphaUcPeriod" startAt="13"/>
              <a:tabLst>
                <a:tab pos="469900" algn="l"/>
              </a:tabLst>
            </a:pPr>
            <a:r>
              <a:rPr lang="en-US" sz="1400" b="1" dirty="0">
                <a:latin typeface="Arial" panose="020B0604020202020204" pitchFamily="34" charset="0"/>
                <a:cs typeface="Arial" panose="020B0604020202020204" pitchFamily="34" charset="0"/>
              </a:rPr>
              <a:t>SAC</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Code-</a:t>
            </a:r>
            <a:r>
              <a:rPr lang="en-US" sz="1400" spc="-5" dirty="0">
                <a:latin typeface="Arial" panose="020B0604020202020204" pitchFamily="34" charset="0"/>
                <a:cs typeface="Arial" panose="020B0604020202020204" pitchFamily="34" charset="0"/>
              </a:rPr>
              <a:t>Smart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search</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be</a:t>
            </a:r>
            <a:r>
              <a:rPr lang="en-US" sz="1400" spc="-5" dirty="0">
                <a:latin typeface="Arial" panose="020B0604020202020204" pitchFamily="34" charset="0"/>
                <a:cs typeface="Arial" panose="020B0604020202020204" pitchFamily="34" charset="0"/>
              </a:rPr>
              <a:t> enabled</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and</a:t>
            </a:r>
            <a:r>
              <a:rPr lang="en-US" sz="1400" dirty="0">
                <a:latin typeface="Arial" panose="020B0604020202020204" pitchFamily="34" charset="0"/>
                <a:cs typeface="Arial" panose="020B0604020202020204" pitchFamily="34" charset="0"/>
              </a:rPr>
              <a:t> the </a:t>
            </a:r>
            <a:r>
              <a:rPr lang="en-US" sz="1400" spc="-5" dirty="0">
                <a:latin typeface="Arial" panose="020B0604020202020204" pitchFamily="34" charset="0"/>
                <a:cs typeface="Arial" panose="020B0604020202020204" pitchFamily="34" charset="0"/>
              </a:rPr>
              <a:t>exporter</a:t>
            </a:r>
            <a:r>
              <a:rPr lang="en-US" sz="1400" dirty="0">
                <a:latin typeface="Arial" panose="020B0604020202020204" pitchFamily="34" charset="0"/>
                <a:cs typeface="Arial" panose="020B0604020202020204" pitchFamily="34" charset="0"/>
              </a:rPr>
              <a:t> can</a:t>
            </a:r>
            <a:r>
              <a:rPr lang="en-US" sz="1400" spc="-5" dirty="0">
                <a:latin typeface="Arial" panose="020B0604020202020204" pitchFamily="34" charset="0"/>
                <a:cs typeface="Arial" panose="020B0604020202020204" pitchFamily="34" charset="0"/>
              </a:rPr>
              <a:t> search</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and the </a:t>
            </a:r>
            <a:r>
              <a:rPr lang="en-US" sz="1400" spc="-5" dirty="0">
                <a:latin typeface="Arial" panose="020B0604020202020204" pitchFamily="34" charset="0"/>
                <a:cs typeface="Arial" panose="020B0604020202020204" pitchFamily="34" charset="0"/>
              </a:rPr>
              <a:t>SAC</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code.</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For </a:t>
            </a:r>
            <a:r>
              <a:rPr lang="en-US" sz="1400" spc="5" dirty="0">
                <a:latin typeface="Arial" panose="020B0604020202020204" pitchFamily="34" charset="0"/>
                <a:cs typeface="Arial" panose="020B0604020202020204" pitchFamily="34" charset="0"/>
              </a:rPr>
              <a:t> </a:t>
            </a:r>
            <a:r>
              <a:rPr lang="en-US" sz="1400" spc="-5" dirty="0" err="1">
                <a:latin typeface="Arial" panose="020B0604020202020204" pitchFamily="34" charset="0"/>
                <a:cs typeface="Arial" panose="020B0604020202020204" pitchFamily="34" charset="0"/>
              </a:rPr>
              <a:t>Softex</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&amp;</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services</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SAC</a:t>
            </a:r>
            <a:r>
              <a:rPr lang="en-US" sz="1400" dirty="0">
                <a:latin typeface="Arial" panose="020B0604020202020204" pitchFamily="34" charset="0"/>
                <a:cs typeface="Arial" panose="020B0604020202020204" pitchFamily="34" charset="0"/>
              </a:rPr>
              <a:t> codes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different</a:t>
            </a:r>
            <a:r>
              <a:rPr lang="en-US" sz="1400" spc="2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refer</a:t>
            </a:r>
            <a:r>
              <a:rPr lang="en-US" sz="1400" spc="40" dirty="0">
                <a:latin typeface="Arial" panose="020B0604020202020204" pitchFamily="34" charset="0"/>
                <a:cs typeface="Arial" panose="020B0604020202020204" pitchFamily="34" charset="0"/>
              </a:rPr>
              <a:t> </a:t>
            </a:r>
            <a:r>
              <a:rPr lang="en-US" sz="1400" i="1" spc="-10" dirty="0">
                <a:latin typeface="Arial" panose="020B0604020202020204" pitchFamily="34" charset="0"/>
                <a:cs typeface="Arial" panose="020B0604020202020204" pitchFamily="34" charset="0"/>
              </a:rPr>
              <a:t>Annexure </a:t>
            </a:r>
            <a:r>
              <a:rPr lang="en-US" sz="1400" i="1" spc="-5" dirty="0">
                <a:latin typeface="Arial" panose="020B0604020202020204" pitchFamily="34" charset="0"/>
                <a:cs typeface="Arial" panose="020B0604020202020204" pitchFamily="34" charset="0"/>
              </a:rPr>
              <a:t>D</a:t>
            </a:r>
            <a:r>
              <a:rPr lang="en-US" sz="1400" i="1" spc="5" dirty="0">
                <a:latin typeface="Arial" panose="020B0604020202020204" pitchFamily="34" charset="0"/>
                <a:cs typeface="Arial" panose="020B0604020202020204" pitchFamily="34" charset="0"/>
              </a:rPr>
              <a:t> </a:t>
            </a:r>
            <a:r>
              <a:rPr lang="en-US" sz="1400" i="1" spc="-5" dirty="0">
                <a:latin typeface="Arial" panose="020B0604020202020204" pitchFamily="34" charset="0"/>
                <a:cs typeface="Arial" panose="020B0604020202020204" pitchFamily="34" charset="0"/>
              </a:rPr>
              <a:t>–</a:t>
            </a:r>
            <a:r>
              <a:rPr lang="en-US" sz="1400" i="1" spc="20" dirty="0">
                <a:latin typeface="Arial" panose="020B0604020202020204" pitchFamily="34" charset="0"/>
                <a:cs typeface="Arial" panose="020B0604020202020204" pitchFamily="34" charset="0"/>
              </a:rPr>
              <a:t> </a:t>
            </a:r>
            <a:r>
              <a:rPr lang="en-US" sz="1400" i="1" spc="-5" dirty="0">
                <a:latin typeface="Arial" panose="020B0604020202020204" pitchFamily="34" charset="0"/>
                <a:cs typeface="Arial" panose="020B0604020202020204" pitchFamily="34" charset="0"/>
              </a:rPr>
              <a:t>Master</a:t>
            </a:r>
            <a:r>
              <a:rPr lang="en-US" sz="1400" i="1" spc="15" dirty="0">
                <a:latin typeface="Arial" panose="020B0604020202020204" pitchFamily="34" charset="0"/>
                <a:cs typeface="Arial" panose="020B0604020202020204" pitchFamily="34" charset="0"/>
              </a:rPr>
              <a:t> </a:t>
            </a:r>
            <a:r>
              <a:rPr lang="en-US" sz="1400" i="1" spc="-5" dirty="0">
                <a:latin typeface="Arial" panose="020B0604020202020204" pitchFamily="34" charset="0"/>
                <a:cs typeface="Arial" panose="020B0604020202020204" pitchFamily="34" charset="0"/>
              </a:rPr>
              <a:t>Data</a:t>
            </a:r>
            <a:r>
              <a:rPr lang="en-US" sz="1400" i="1" spc="5" dirty="0">
                <a:latin typeface="Arial" panose="020B0604020202020204" pitchFamily="34" charset="0"/>
                <a:cs typeface="Arial" panose="020B0604020202020204" pitchFamily="34" charset="0"/>
              </a:rPr>
              <a:t> </a:t>
            </a:r>
            <a:r>
              <a:rPr lang="en-US" sz="1400" i="1" spc="-5" dirty="0">
                <a:latin typeface="Arial" panose="020B0604020202020204" pitchFamily="34" charset="0"/>
                <a:cs typeface="Arial" panose="020B0604020202020204" pitchFamily="34" charset="0"/>
              </a:rPr>
              <a:t>–</a:t>
            </a:r>
            <a:r>
              <a:rPr lang="en-US" sz="1400" i="1" spc="5" dirty="0">
                <a:latin typeface="Arial" panose="020B0604020202020204" pitchFamily="34" charset="0"/>
                <a:cs typeface="Arial" panose="020B0604020202020204" pitchFamily="34" charset="0"/>
              </a:rPr>
              <a:t> </a:t>
            </a:r>
            <a:r>
              <a:rPr lang="en-US" sz="1400" i="1" spc="-5" dirty="0">
                <a:latin typeface="Arial" panose="020B0604020202020204" pitchFamily="34" charset="0"/>
                <a:cs typeface="Arial" panose="020B0604020202020204" pitchFamily="34" charset="0"/>
              </a:rPr>
              <a:t>Purpose</a:t>
            </a:r>
            <a:r>
              <a:rPr lang="en-US" sz="1400" i="1" dirty="0">
                <a:latin typeface="Arial" panose="020B0604020202020204" pitchFamily="34" charset="0"/>
                <a:cs typeface="Arial" panose="020B0604020202020204" pitchFamily="34" charset="0"/>
              </a:rPr>
              <a:t> </a:t>
            </a:r>
            <a:r>
              <a:rPr lang="en-US" sz="1400" i="1" spc="-5" dirty="0">
                <a:latin typeface="Arial" panose="020B0604020202020204" pitchFamily="34" charset="0"/>
                <a:cs typeface="Arial" panose="020B0604020202020204" pitchFamily="34" charset="0"/>
              </a:rPr>
              <a:t>Code </a:t>
            </a:r>
            <a:r>
              <a:rPr lang="en-US" sz="1400" i="1" spc="-285" dirty="0">
                <a:latin typeface="Arial" panose="020B0604020202020204" pitchFamily="34" charset="0"/>
                <a:cs typeface="Arial" panose="020B0604020202020204" pitchFamily="34" charset="0"/>
              </a:rPr>
              <a:t> </a:t>
            </a:r>
            <a:r>
              <a:rPr lang="en-US" sz="1400" i="1" spc="-5" dirty="0">
                <a:latin typeface="Arial" panose="020B0604020202020204" pitchFamily="34" charset="0"/>
                <a:cs typeface="Arial" panose="020B0604020202020204" pitchFamily="34" charset="0"/>
              </a:rPr>
              <a:t>Mapping</a:t>
            </a:r>
            <a:r>
              <a:rPr lang="en-US" sz="1400" i="1" spc="-10" dirty="0">
                <a:latin typeface="Arial" panose="020B0604020202020204" pitchFamily="34" charset="0"/>
                <a:cs typeface="Arial" panose="020B0604020202020204" pitchFamily="34" charset="0"/>
              </a:rPr>
              <a:t> </a:t>
            </a:r>
            <a:r>
              <a:rPr lang="en-US" sz="1400" i="1" spc="-5" dirty="0">
                <a:latin typeface="Arial" panose="020B0604020202020204" pitchFamily="34" charset="0"/>
                <a:cs typeface="Arial" panose="020B0604020202020204" pitchFamily="34" charset="0"/>
              </a:rPr>
              <a:t>to SAC </a:t>
            </a:r>
            <a:r>
              <a:rPr lang="en-US" sz="1400" i="1" dirty="0">
                <a:latin typeface="Arial" panose="020B0604020202020204" pitchFamily="34" charset="0"/>
                <a:cs typeface="Arial" panose="020B0604020202020204" pitchFamily="34" charset="0"/>
              </a:rPr>
              <a:t>Code</a:t>
            </a:r>
            <a:r>
              <a:rPr lang="en-US" sz="1400" dirty="0">
                <a:latin typeface="Arial" panose="020B0604020202020204" pitchFamily="34" charset="0"/>
                <a:cs typeface="Arial" panose="020B0604020202020204" pitchFamily="34" charset="0"/>
              </a:rPr>
              <a:t>.</a:t>
            </a:r>
          </a:p>
          <a:p>
            <a:pPr marL="12700">
              <a:lnSpc>
                <a:spcPct val="100000"/>
              </a:lnSpc>
              <a:spcBef>
                <a:spcPts val="855"/>
              </a:spcBef>
            </a:pPr>
            <a:r>
              <a:rPr lang="en-US" sz="1400" b="1" spc="-5" dirty="0">
                <a:latin typeface="Arial" panose="020B0604020202020204" pitchFamily="34" charset="0"/>
                <a:cs typeface="Arial" panose="020B0604020202020204" pitchFamily="34" charset="0"/>
              </a:rPr>
              <a:t>Net</a:t>
            </a:r>
            <a:r>
              <a:rPr lang="en-US" sz="1400" b="1" spc="-75"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Realised</a:t>
            </a:r>
            <a:r>
              <a:rPr lang="en-US" sz="1400" b="1" spc="-6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(FC)</a:t>
            </a:r>
            <a:r>
              <a:rPr lang="en-US" sz="1400" b="1" spc="-6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FOB</a:t>
            </a:r>
            <a:r>
              <a:rPr lang="en-US" sz="1400" b="1" spc="-3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spc="-55"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realised</a:t>
            </a:r>
            <a:r>
              <a:rPr lang="en-US" sz="1400" b="1" spc="-6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a:t>
            </a:r>
            <a:r>
              <a:rPr lang="en-US" sz="1400" b="1" spc="-35" dirty="0">
                <a:latin typeface="Arial" panose="020B0604020202020204" pitchFamily="34" charset="0"/>
                <a:cs typeface="Arial" panose="020B0604020202020204" pitchFamily="34" charset="0"/>
              </a:rPr>
              <a:t> </a:t>
            </a:r>
            <a:r>
              <a:rPr lang="en-US" sz="1400" b="1" spc="-10" dirty="0">
                <a:latin typeface="Arial" panose="020B0604020202020204" pitchFamily="34" charset="0"/>
                <a:cs typeface="Arial" panose="020B0604020202020204" pitchFamily="34" charset="0"/>
              </a:rPr>
              <a:t>the</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foreign</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currency</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Commission</a:t>
            </a:r>
            <a:r>
              <a:rPr lang="en-US" sz="1400" b="1" spc="-3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spc="-6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Discount</a:t>
            </a:r>
            <a:r>
              <a:rPr lang="en-US" sz="1400" b="1"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endParaRPr lang="en-US" sz="1400" dirty="0">
              <a:latin typeface="Arial" panose="020B0604020202020204" pitchFamily="34" charset="0"/>
              <a:cs typeface="Arial" panose="020B0604020202020204" pitchFamily="34" charset="0"/>
            </a:endParaRPr>
          </a:p>
          <a:p>
            <a:pPr marL="141605">
              <a:lnSpc>
                <a:spcPct val="100000"/>
              </a:lnSpc>
              <a:spcBef>
                <a:spcPts val="45"/>
              </a:spcBef>
            </a:pPr>
            <a:r>
              <a:rPr lang="en-US" sz="1400" b="1" spc="-5"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Insurance</a:t>
            </a:r>
            <a:r>
              <a:rPr lang="en-US" sz="1400" b="1" spc="-1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value</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Other</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Deduction</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Value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Freight</a:t>
            </a:r>
            <a:endParaRPr lang="en-US" sz="1400" dirty="0">
              <a:latin typeface="Arial" panose="020B0604020202020204" pitchFamily="34" charset="0"/>
              <a:cs typeface="Arial" panose="020B0604020202020204" pitchFamily="34" charset="0"/>
            </a:endParaRPr>
          </a:p>
        </p:txBody>
      </p:sp>
      <p:sp>
        <p:nvSpPr>
          <p:cNvPr id="3" name="Rectangle 2"/>
          <p:cNvSpPr/>
          <p:nvPr/>
        </p:nvSpPr>
        <p:spPr>
          <a:xfrm>
            <a:off x="-4012" y="2926217"/>
            <a:ext cx="9143999" cy="369332"/>
          </a:xfrm>
          <a:prstGeom prst="rect">
            <a:avLst/>
          </a:prstGeom>
        </p:spPr>
        <p:txBody>
          <a:bodyPr wrap="square">
            <a:spAutoFit/>
          </a:bodyPr>
          <a:lstStyle/>
          <a:p>
            <a:pPr marL="12700">
              <a:lnSpc>
                <a:spcPct val="100000"/>
              </a:lnSpc>
              <a:spcBef>
                <a:spcPts val="95"/>
              </a:spcBef>
            </a:pPr>
            <a:r>
              <a:rPr lang="en-US" spc="-5" dirty="0">
                <a:latin typeface="Times New Roman"/>
                <a:cs typeface="Times New Roman"/>
              </a:rPr>
              <a:t>12)</a:t>
            </a:r>
            <a:r>
              <a:rPr lang="en-US" spc="-100" dirty="0">
                <a:latin typeface="Times New Roman"/>
                <a:cs typeface="Times New Roman"/>
              </a:rPr>
              <a:t> </a:t>
            </a:r>
            <a:r>
              <a:rPr lang="en-US" spc="-5" dirty="0">
                <a:latin typeface="Times New Roman"/>
                <a:cs typeface="Times New Roman"/>
              </a:rPr>
              <a:t>After</a:t>
            </a:r>
            <a:r>
              <a:rPr lang="en-US" spc="-10" dirty="0">
                <a:latin typeface="Times New Roman"/>
                <a:cs typeface="Times New Roman"/>
              </a:rPr>
              <a:t> </a:t>
            </a:r>
            <a:r>
              <a:rPr lang="en-US" dirty="0">
                <a:latin typeface="Times New Roman"/>
                <a:cs typeface="Times New Roman"/>
              </a:rPr>
              <a:t>entering </a:t>
            </a:r>
            <a:r>
              <a:rPr lang="en-US" spc="-5" dirty="0">
                <a:latin typeface="Times New Roman"/>
                <a:cs typeface="Times New Roman"/>
              </a:rPr>
              <a:t>the</a:t>
            </a:r>
            <a:r>
              <a:rPr lang="en-US" spc="-10" dirty="0">
                <a:latin typeface="Times New Roman"/>
                <a:cs typeface="Times New Roman"/>
              </a:rPr>
              <a:t> </a:t>
            </a:r>
            <a:r>
              <a:rPr lang="en-US" spc="-5" dirty="0">
                <a:latin typeface="Times New Roman"/>
                <a:cs typeface="Times New Roman"/>
              </a:rPr>
              <a:t>data</a:t>
            </a:r>
            <a:r>
              <a:rPr lang="en-US" dirty="0">
                <a:latin typeface="Times New Roman"/>
                <a:cs typeface="Times New Roman"/>
              </a:rPr>
              <a:t> user</a:t>
            </a:r>
            <a:r>
              <a:rPr lang="en-US" spc="-5" dirty="0">
                <a:latin typeface="Times New Roman"/>
                <a:cs typeface="Times New Roman"/>
              </a:rPr>
              <a:t> will</a:t>
            </a:r>
            <a:r>
              <a:rPr lang="en-US" spc="15" dirty="0">
                <a:latin typeface="Times New Roman"/>
                <a:cs typeface="Times New Roman"/>
              </a:rPr>
              <a:t> </a:t>
            </a:r>
            <a:r>
              <a:rPr lang="en-US" spc="-5" dirty="0">
                <a:latin typeface="Times New Roman"/>
                <a:cs typeface="Times New Roman"/>
              </a:rPr>
              <a:t>click</a:t>
            </a:r>
            <a:r>
              <a:rPr lang="en-US" dirty="0">
                <a:latin typeface="Times New Roman"/>
                <a:cs typeface="Times New Roman"/>
              </a:rPr>
              <a:t> </a:t>
            </a:r>
            <a:r>
              <a:rPr lang="en-US" spc="-5" dirty="0">
                <a:latin typeface="Times New Roman"/>
                <a:cs typeface="Times New Roman"/>
              </a:rPr>
              <a:t>on</a:t>
            </a:r>
            <a:r>
              <a:rPr lang="en-US" spc="5" dirty="0">
                <a:latin typeface="Times New Roman"/>
                <a:cs typeface="Times New Roman"/>
              </a:rPr>
              <a:t> </a:t>
            </a:r>
            <a:r>
              <a:rPr lang="en-US" spc="-5" dirty="0">
                <a:latin typeface="Times New Roman"/>
                <a:cs typeface="Times New Roman"/>
              </a:rPr>
              <a:t>save</a:t>
            </a:r>
            <a:r>
              <a:rPr lang="en-US" dirty="0">
                <a:latin typeface="Times New Roman"/>
                <a:cs typeface="Times New Roman"/>
              </a:rPr>
              <a:t> button </a:t>
            </a:r>
            <a:r>
              <a:rPr lang="en-US" spc="-5" dirty="0">
                <a:latin typeface="Times New Roman"/>
                <a:cs typeface="Times New Roman"/>
              </a:rPr>
              <a:t>and</a:t>
            </a:r>
            <a:r>
              <a:rPr lang="en-US" spc="5" dirty="0">
                <a:latin typeface="Times New Roman"/>
                <a:cs typeface="Times New Roman"/>
              </a:rPr>
              <a:t> </a:t>
            </a:r>
            <a:r>
              <a:rPr lang="en-US" spc="-5" dirty="0">
                <a:latin typeface="Times New Roman"/>
                <a:cs typeface="Times New Roman"/>
              </a:rPr>
              <a:t>will</a:t>
            </a:r>
            <a:r>
              <a:rPr lang="en-US" dirty="0">
                <a:latin typeface="Times New Roman"/>
                <a:cs typeface="Times New Roman"/>
              </a:rPr>
              <a:t> </a:t>
            </a:r>
            <a:r>
              <a:rPr lang="en-US" spc="-5" dirty="0">
                <a:latin typeface="Times New Roman"/>
                <a:cs typeface="Times New Roman"/>
              </a:rPr>
              <a:t>be</a:t>
            </a:r>
            <a:r>
              <a:rPr lang="en-US" dirty="0">
                <a:latin typeface="Times New Roman"/>
                <a:cs typeface="Times New Roman"/>
              </a:rPr>
              <a:t> </a:t>
            </a:r>
            <a:r>
              <a:rPr lang="en-US" spc="-5" dirty="0">
                <a:latin typeface="Times New Roman"/>
                <a:cs typeface="Times New Roman"/>
              </a:rPr>
              <a:t>able</a:t>
            </a:r>
            <a:r>
              <a:rPr lang="en-US" spc="-10" dirty="0">
                <a:latin typeface="Times New Roman"/>
                <a:cs typeface="Times New Roman"/>
              </a:rPr>
              <a:t> </a:t>
            </a:r>
            <a:r>
              <a:rPr lang="en-US" spc="-5" dirty="0">
                <a:latin typeface="Times New Roman"/>
                <a:cs typeface="Times New Roman"/>
              </a:rPr>
              <a:t>to</a:t>
            </a:r>
            <a:r>
              <a:rPr lang="en-US" spc="20" dirty="0">
                <a:latin typeface="Times New Roman"/>
                <a:cs typeface="Times New Roman"/>
              </a:rPr>
              <a:t> </a:t>
            </a:r>
            <a:r>
              <a:rPr lang="en-US" sz="1600" spc="-5" dirty="0">
                <a:latin typeface="Arial" panose="020B0604020202020204" pitchFamily="34" charset="0"/>
                <a:cs typeface="Arial" panose="020B0604020202020204" pitchFamily="34" charset="0"/>
              </a:rPr>
              <a:t>preview</a:t>
            </a:r>
            <a:r>
              <a:rPr lang="en-US" dirty="0">
                <a:latin typeface="Times New Roman"/>
                <a:cs typeface="Times New Roman"/>
              </a:rPr>
              <a:t> </a:t>
            </a:r>
            <a:r>
              <a:rPr lang="en-US" spc="-5" dirty="0">
                <a:latin typeface="Times New Roman"/>
                <a:cs typeface="Times New Roman"/>
              </a:rPr>
              <a:t>the</a:t>
            </a:r>
            <a:r>
              <a:rPr lang="en-US" spc="-10" dirty="0">
                <a:latin typeface="Times New Roman"/>
                <a:cs typeface="Times New Roman"/>
              </a:rPr>
              <a:t> </a:t>
            </a:r>
            <a:r>
              <a:rPr lang="en-US" dirty="0">
                <a:latin typeface="Times New Roman"/>
                <a:cs typeface="Times New Roman"/>
              </a:rPr>
              <a:t>e-BRC</a:t>
            </a:r>
          </a:p>
        </p:txBody>
      </p:sp>
      <p:grpSp>
        <p:nvGrpSpPr>
          <p:cNvPr id="5" name="object 6"/>
          <p:cNvGrpSpPr/>
          <p:nvPr/>
        </p:nvGrpSpPr>
        <p:grpSpPr>
          <a:xfrm>
            <a:off x="1447800" y="3258185"/>
            <a:ext cx="5968365" cy="3599815"/>
            <a:chOff x="694943" y="4768596"/>
            <a:chExt cx="5968365" cy="3599815"/>
          </a:xfrm>
        </p:grpSpPr>
        <p:pic>
          <p:nvPicPr>
            <p:cNvPr id="6" name="object 7"/>
            <p:cNvPicPr/>
            <p:nvPr/>
          </p:nvPicPr>
          <p:blipFill>
            <a:blip r:embed="rId3" cstate="print"/>
            <a:stretch>
              <a:fillRect/>
            </a:stretch>
          </p:blipFill>
          <p:spPr>
            <a:xfrm>
              <a:off x="704087" y="4779264"/>
              <a:ext cx="5949696" cy="3578351"/>
            </a:xfrm>
            <a:prstGeom prst="rect">
              <a:avLst/>
            </a:prstGeom>
          </p:spPr>
        </p:pic>
        <p:sp>
          <p:nvSpPr>
            <p:cNvPr id="7" name="object 8"/>
            <p:cNvSpPr/>
            <p:nvPr/>
          </p:nvSpPr>
          <p:spPr>
            <a:xfrm>
              <a:off x="701039" y="4774692"/>
              <a:ext cx="5956300" cy="3587750"/>
            </a:xfrm>
            <a:custGeom>
              <a:avLst/>
              <a:gdLst/>
              <a:ahLst/>
              <a:cxnLst/>
              <a:rect l="l" t="t" r="r" b="b"/>
              <a:pathLst>
                <a:path w="5956300" h="3587750">
                  <a:moveTo>
                    <a:pt x="0" y="0"/>
                  </a:moveTo>
                  <a:lnTo>
                    <a:pt x="5955792" y="0"/>
                  </a:lnTo>
                  <a:lnTo>
                    <a:pt x="5955792" y="3587495"/>
                  </a:lnTo>
                  <a:lnTo>
                    <a:pt x="0" y="3587495"/>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7638687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1" y="1447800"/>
            <a:ext cx="9143999" cy="307777"/>
          </a:xfrm>
          <a:prstGeom prst="rect">
            <a:avLst/>
          </a:prstGeom>
        </p:spPr>
        <p:txBody>
          <a:bodyPr wrap="square">
            <a:spAutoFit/>
          </a:bodyPr>
          <a:lstStyle/>
          <a:p>
            <a:pPr marL="12700">
              <a:lnSpc>
                <a:spcPct val="100000"/>
              </a:lnSpc>
              <a:spcBef>
                <a:spcPts val="95"/>
              </a:spcBef>
            </a:pPr>
            <a:r>
              <a:rPr lang="en-US" sz="1400" spc="-5" dirty="0">
                <a:latin typeface="Arial" panose="020B0604020202020204" pitchFamily="34" charset="0"/>
                <a:cs typeface="Arial" panose="020B0604020202020204" pitchFamily="34" charset="0"/>
              </a:rPr>
              <a:t>13)</a:t>
            </a:r>
            <a:r>
              <a:rPr lang="en-US" sz="1400" spc="-9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After</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clicking</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on</a:t>
            </a:r>
            <a:r>
              <a:rPr lang="en-US" sz="1400"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Save</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&amp;</a:t>
            </a:r>
            <a:r>
              <a:rPr lang="en-US" sz="1400" b="1"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Next</a:t>
            </a:r>
            <a:r>
              <a:rPr lang="en-US" sz="1400" b="1"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button </a:t>
            </a:r>
            <a:r>
              <a:rPr lang="en-US" sz="1400" spc="-5" dirty="0">
                <a:latin typeface="Arial" panose="020B0604020202020204" pitchFamily="34" charset="0"/>
                <a:cs typeface="Arial" panose="020B0604020202020204" pitchFamily="34" charset="0"/>
              </a:rPr>
              <a:t>exporter</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read</a:t>
            </a:r>
            <a:r>
              <a:rPr lang="en-US" sz="1400" spc="-1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declaration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and</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tick</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check</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box.</a:t>
            </a:r>
            <a:endParaRPr lang="en-US" sz="1400" dirty="0">
              <a:latin typeface="Arial" panose="020B0604020202020204" pitchFamily="34" charset="0"/>
              <a:cs typeface="Arial" panose="020B0604020202020204" pitchFamily="34" charset="0"/>
            </a:endParaRPr>
          </a:p>
        </p:txBody>
      </p:sp>
      <p:grpSp>
        <p:nvGrpSpPr>
          <p:cNvPr id="5" name="object 6"/>
          <p:cNvGrpSpPr/>
          <p:nvPr/>
        </p:nvGrpSpPr>
        <p:grpSpPr>
          <a:xfrm>
            <a:off x="1447800" y="1755578"/>
            <a:ext cx="5029200" cy="5094402"/>
            <a:chOff x="694943" y="809243"/>
            <a:chExt cx="5958840" cy="6913245"/>
          </a:xfrm>
        </p:grpSpPr>
        <p:pic>
          <p:nvPicPr>
            <p:cNvPr id="6" name="object 7"/>
            <p:cNvPicPr/>
            <p:nvPr/>
          </p:nvPicPr>
          <p:blipFill>
            <a:blip r:embed="rId3" cstate="print"/>
            <a:stretch>
              <a:fillRect/>
            </a:stretch>
          </p:blipFill>
          <p:spPr>
            <a:xfrm>
              <a:off x="707135" y="822960"/>
              <a:ext cx="5934455" cy="6880955"/>
            </a:xfrm>
            <a:prstGeom prst="rect">
              <a:avLst/>
            </a:prstGeom>
          </p:spPr>
        </p:pic>
        <p:sp>
          <p:nvSpPr>
            <p:cNvPr id="7" name="object 8"/>
            <p:cNvSpPr/>
            <p:nvPr/>
          </p:nvSpPr>
          <p:spPr>
            <a:xfrm>
              <a:off x="701039" y="815339"/>
              <a:ext cx="5946775" cy="6901180"/>
            </a:xfrm>
            <a:custGeom>
              <a:avLst/>
              <a:gdLst/>
              <a:ahLst/>
              <a:cxnLst/>
              <a:rect l="l" t="t" r="r" b="b"/>
              <a:pathLst>
                <a:path w="5946775" h="6901180">
                  <a:moveTo>
                    <a:pt x="0" y="0"/>
                  </a:moveTo>
                  <a:lnTo>
                    <a:pt x="5946647" y="0"/>
                  </a:lnTo>
                  <a:lnTo>
                    <a:pt x="5946647" y="6900672"/>
                  </a:lnTo>
                  <a:lnTo>
                    <a:pt x="0" y="6900672"/>
                  </a:lnTo>
                  <a:lnTo>
                    <a:pt x="0" y="0"/>
                  </a:lnTo>
                  <a:close/>
                </a:path>
              </a:pathLst>
            </a:custGeom>
            <a:ln w="12192">
              <a:solidFill>
                <a:srgbClr val="000000"/>
              </a:solidFill>
            </a:ln>
          </p:spPr>
          <p:txBody>
            <a:bodyPr wrap="square" lIns="0" tIns="0" rIns="0" bIns="0" rtlCol="0"/>
            <a:lstStyle/>
            <a:p>
              <a:endParaRPr/>
            </a:p>
          </p:txBody>
        </p:sp>
        <p:sp>
          <p:nvSpPr>
            <p:cNvPr id="8" name="object 9"/>
            <p:cNvSpPr/>
            <p:nvPr/>
          </p:nvSpPr>
          <p:spPr>
            <a:xfrm>
              <a:off x="1104900" y="6830567"/>
              <a:ext cx="609600" cy="55244"/>
            </a:xfrm>
            <a:custGeom>
              <a:avLst/>
              <a:gdLst/>
              <a:ahLst/>
              <a:cxnLst/>
              <a:rect l="l" t="t" r="r" b="b"/>
              <a:pathLst>
                <a:path w="609600" h="55245">
                  <a:moveTo>
                    <a:pt x="609600" y="54864"/>
                  </a:moveTo>
                  <a:lnTo>
                    <a:pt x="0" y="54864"/>
                  </a:lnTo>
                  <a:lnTo>
                    <a:pt x="0" y="0"/>
                  </a:lnTo>
                  <a:lnTo>
                    <a:pt x="609600" y="0"/>
                  </a:lnTo>
                  <a:lnTo>
                    <a:pt x="609600" y="54864"/>
                  </a:lnTo>
                  <a:close/>
                </a:path>
              </a:pathLst>
            </a:custGeom>
            <a:solidFill>
              <a:srgbClr val="000000"/>
            </a:solidFill>
          </p:spPr>
          <p:txBody>
            <a:bodyPr wrap="square" lIns="0" tIns="0" rIns="0" bIns="0" rtlCol="0"/>
            <a:lstStyle/>
            <a:p>
              <a:endParaRPr/>
            </a:p>
          </p:txBody>
        </p:sp>
        <p:sp>
          <p:nvSpPr>
            <p:cNvPr id="9" name="object 10"/>
            <p:cNvSpPr/>
            <p:nvPr/>
          </p:nvSpPr>
          <p:spPr>
            <a:xfrm>
              <a:off x="1104900" y="6830567"/>
              <a:ext cx="609600" cy="55244"/>
            </a:xfrm>
            <a:custGeom>
              <a:avLst/>
              <a:gdLst/>
              <a:ahLst/>
              <a:cxnLst/>
              <a:rect l="l" t="t" r="r" b="b"/>
              <a:pathLst>
                <a:path w="609600" h="55245">
                  <a:moveTo>
                    <a:pt x="0" y="0"/>
                  </a:moveTo>
                  <a:lnTo>
                    <a:pt x="609600" y="0"/>
                  </a:lnTo>
                  <a:lnTo>
                    <a:pt x="609600" y="54864"/>
                  </a:lnTo>
                  <a:lnTo>
                    <a:pt x="0" y="54864"/>
                  </a:lnTo>
                  <a:lnTo>
                    <a:pt x="0" y="0"/>
                  </a:lnTo>
                  <a:close/>
                </a:path>
              </a:pathLst>
            </a:custGeom>
            <a:ln w="12191">
              <a:solidFill>
                <a:srgbClr val="000000"/>
              </a:solidFill>
            </a:ln>
          </p:spPr>
          <p:txBody>
            <a:bodyPr wrap="square" lIns="0" tIns="0" rIns="0" bIns="0" rtlCol="0"/>
            <a:lstStyle/>
            <a:p>
              <a:endParaRPr/>
            </a:p>
          </p:txBody>
        </p:sp>
        <p:sp>
          <p:nvSpPr>
            <p:cNvPr id="10" name="object 11"/>
            <p:cNvSpPr/>
            <p:nvPr/>
          </p:nvSpPr>
          <p:spPr>
            <a:xfrm>
              <a:off x="3991355" y="6972299"/>
              <a:ext cx="609600" cy="55244"/>
            </a:xfrm>
            <a:custGeom>
              <a:avLst/>
              <a:gdLst/>
              <a:ahLst/>
              <a:cxnLst/>
              <a:rect l="l" t="t" r="r" b="b"/>
              <a:pathLst>
                <a:path w="609600" h="55245">
                  <a:moveTo>
                    <a:pt x="609600" y="54864"/>
                  </a:moveTo>
                  <a:lnTo>
                    <a:pt x="0" y="54864"/>
                  </a:lnTo>
                  <a:lnTo>
                    <a:pt x="0" y="0"/>
                  </a:lnTo>
                  <a:lnTo>
                    <a:pt x="609600" y="0"/>
                  </a:lnTo>
                  <a:lnTo>
                    <a:pt x="609600" y="54864"/>
                  </a:lnTo>
                  <a:close/>
                </a:path>
              </a:pathLst>
            </a:custGeom>
            <a:solidFill>
              <a:srgbClr val="000000"/>
            </a:solidFill>
          </p:spPr>
          <p:txBody>
            <a:bodyPr wrap="square" lIns="0" tIns="0" rIns="0" bIns="0" rtlCol="0"/>
            <a:lstStyle/>
            <a:p>
              <a:endParaRPr/>
            </a:p>
          </p:txBody>
        </p:sp>
        <p:sp>
          <p:nvSpPr>
            <p:cNvPr id="11" name="object 12"/>
            <p:cNvSpPr/>
            <p:nvPr/>
          </p:nvSpPr>
          <p:spPr>
            <a:xfrm>
              <a:off x="3991355" y="6972299"/>
              <a:ext cx="609600" cy="55244"/>
            </a:xfrm>
            <a:custGeom>
              <a:avLst/>
              <a:gdLst/>
              <a:ahLst/>
              <a:cxnLst/>
              <a:rect l="l" t="t" r="r" b="b"/>
              <a:pathLst>
                <a:path w="609600" h="55245">
                  <a:moveTo>
                    <a:pt x="0" y="0"/>
                  </a:moveTo>
                  <a:lnTo>
                    <a:pt x="609600" y="0"/>
                  </a:lnTo>
                  <a:lnTo>
                    <a:pt x="609600" y="54864"/>
                  </a:lnTo>
                  <a:lnTo>
                    <a:pt x="0" y="54864"/>
                  </a:lnTo>
                  <a:lnTo>
                    <a:pt x="0" y="0"/>
                  </a:lnTo>
                  <a:close/>
                </a:path>
              </a:pathLst>
            </a:custGeom>
            <a:ln w="12191">
              <a:solidFill>
                <a:srgbClr val="000000"/>
              </a:solidFill>
            </a:ln>
          </p:spPr>
          <p:txBody>
            <a:bodyPr wrap="square" lIns="0" tIns="0" rIns="0" bIns="0" rtlCol="0"/>
            <a:lstStyle/>
            <a:p>
              <a:endParaRPr/>
            </a:p>
          </p:txBody>
        </p:sp>
        <p:sp>
          <p:nvSpPr>
            <p:cNvPr id="12" name="object 13"/>
            <p:cNvSpPr/>
            <p:nvPr/>
          </p:nvSpPr>
          <p:spPr>
            <a:xfrm>
              <a:off x="1115568" y="6963155"/>
              <a:ext cx="609600" cy="55244"/>
            </a:xfrm>
            <a:custGeom>
              <a:avLst/>
              <a:gdLst/>
              <a:ahLst/>
              <a:cxnLst/>
              <a:rect l="l" t="t" r="r" b="b"/>
              <a:pathLst>
                <a:path w="609600" h="55245">
                  <a:moveTo>
                    <a:pt x="609599" y="54864"/>
                  </a:moveTo>
                  <a:lnTo>
                    <a:pt x="0" y="54864"/>
                  </a:lnTo>
                  <a:lnTo>
                    <a:pt x="0" y="0"/>
                  </a:lnTo>
                  <a:lnTo>
                    <a:pt x="609599" y="0"/>
                  </a:lnTo>
                  <a:lnTo>
                    <a:pt x="609599" y="54864"/>
                  </a:lnTo>
                  <a:close/>
                </a:path>
              </a:pathLst>
            </a:custGeom>
            <a:solidFill>
              <a:srgbClr val="000000"/>
            </a:solidFill>
          </p:spPr>
          <p:txBody>
            <a:bodyPr wrap="square" lIns="0" tIns="0" rIns="0" bIns="0" rtlCol="0"/>
            <a:lstStyle/>
            <a:p>
              <a:endParaRPr/>
            </a:p>
          </p:txBody>
        </p:sp>
        <p:sp>
          <p:nvSpPr>
            <p:cNvPr id="13" name="object 14"/>
            <p:cNvSpPr/>
            <p:nvPr/>
          </p:nvSpPr>
          <p:spPr>
            <a:xfrm>
              <a:off x="1115568" y="6963155"/>
              <a:ext cx="609600" cy="55244"/>
            </a:xfrm>
            <a:custGeom>
              <a:avLst/>
              <a:gdLst/>
              <a:ahLst/>
              <a:cxnLst/>
              <a:rect l="l" t="t" r="r" b="b"/>
              <a:pathLst>
                <a:path w="609600" h="55245">
                  <a:moveTo>
                    <a:pt x="0" y="0"/>
                  </a:moveTo>
                  <a:lnTo>
                    <a:pt x="609599" y="0"/>
                  </a:lnTo>
                  <a:lnTo>
                    <a:pt x="609599" y="54864"/>
                  </a:lnTo>
                  <a:lnTo>
                    <a:pt x="0" y="54864"/>
                  </a:lnTo>
                  <a:lnTo>
                    <a:pt x="0" y="0"/>
                  </a:lnTo>
                  <a:close/>
                </a:path>
              </a:pathLst>
            </a:custGeom>
            <a:ln w="12191">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13004248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0" y="1458351"/>
            <a:ext cx="9067800" cy="806888"/>
          </a:xfrm>
          <a:prstGeom prst="rect">
            <a:avLst/>
          </a:prstGeom>
        </p:spPr>
        <p:txBody>
          <a:bodyPr wrap="square">
            <a:spAutoFit/>
          </a:bodyPr>
          <a:lstStyle/>
          <a:p>
            <a:pPr marL="241300" marR="5080" indent="-228600" algn="just">
              <a:lnSpc>
                <a:spcPct val="103299"/>
              </a:lnSpc>
              <a:spcBef>
                <a:spcPts val="50"/>
              </a:spcBef>
            </a:pPr>
            <a:r>
              <a:rPr lang="en-US" spc="-5" dirty="0">
                <a:latin typeface="Times New Roman"/>
                <a:cs typeface="Times New Roman"/>
              </a:rPr>
              <a:t>14) </a:t>
            </a:r>
            <a:r>
              <a:rPr lang="en-US" sz="1400" spc="-5" dirty="0">
                <a:latin typeface="Arial" panose="020B0604020202020204" pitchFamily="34" charset="0"/>
                <a:cs typeface="Arial" panose="020B0604020202020204" pitchFamily="34" charset="0"/>
              </a:rPr>
              <a:t>On </a:t>
            </a:r>
            <a:r>
              <a:rPr lang="en-US" sz="1400" dirty="0">
                <a:latin typeface="Arial" panose="020B0604020202020204" pitchFamily="34" charset="0"/>
                <a:cs typeface="Arial" panose="020B0604020202020204" pitchFamily="34" charset="0"/>
              </a:rPr>
              <a:t>submitting </a:t>
            </a:r>
            <a:r>
              <a:rPr lang="en-US" sz="1400" spc="-5" dirty="0">
                <a:latin typeface="Arial" panose="020B0604020202020204" pitchFamily="34" charset="0"/>
                <a:cs typeface="Arial" panose="020B0604020202020204" pitchFamily="34" charset="0"/>
              </a:rPr>
              <a:t>the form by clicking on </a:t>
            </a:r>
            <a:r>
              <a:rPr lang="en-US" sz="1400" dirty="0">
                <a:latin typeface="Arial" panose="020B0604020202020204" pitchFamily="34" charset="0"/>
                <a:cs typeface="Arial" panose="020B0604020202020204" pitchFamily="34" charset="0"/>
              </a:rPr>
              <a:t>the </a:t>
            </a:r>
            <a:r>
              <a:rPr lang="en-US" sz="1400" b="1" dirty="0">
                <a:latin typeface="Arial" panose="020B0604020202020204" pitchFamily="34" charset="0"/>
                <a:cs typeface="Arial" panose="020B0604020202020204" pitchFamily="34" charset="0"/>
              </a:rPr>
              <a:t>Generate </a:t>
            </a:r>
            <a:r>
              <a:rPr lang="en-US" sz="1400" b="1" spc="-5" dirty="0">
                <a:latin typeface="Arial" panose="020B0604020202020204" pitchFamily="34" charset="0"/>
                <a:cs typeface="Arial" panose="020B0604020202020204" pitchFamily="34" charset="0"/>
              </a:rPr>
              <a:t>e-BRC </a:t>
            </a:r>
            <a:r>
              <a:rPr lang="en-US" sz="1400" dirty="0">
                <a:latin typeface="Arial" panose="020B0604020202020204" pitchFamily="34" charset="0"/>
                <a:cs typeface="Arial" panose="020B0604020202020204" pitchFamily="34" charset="0"/>
              </a:rPr>
              <a:t>button </a:t>
            </a:r>
            <a:r>
              <a:rPr lang="en-US" sz="1400" spc="-5" dirty="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e-BRC </a:t>
            </a:r>
            <a:r>
              <a:rPr lang="en-US" sz="1400" spc="-5" dirty="0">
                <a:latin typeface="Arial" panose="020B0604020202020204" pitchFamily="34" charset="0"/>
                <a:cs typeface="Arial" panose="020B0604020202020204" pitchFamily="34" charset="0"/>
              </a:rPr>
              <a:t>will be generated </a:t>
            </a:r>
            <a:r>
              <a:rPr lang="en-US" sz="1400" spc="-10" dirty="0">
                <a:latin typeface="Arial" panose="020B0604020202020204" pitchFamily="34" charset="0"/>
                <a:cs typeface="Arial" panose="020B0604020202020204" pitchFamily="34" charset="0"/>
              </a:rPr>
              <a:t>and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same will be </a:t>
            </a:r>
            <a:r>
              <a:rPr lang="en-US" sz="1400" dirty="0">
                <a:latin typeface="Arial" panose="020B0604020202020204" pitchFamily="34" charset="0"/>
                <a:cs typeface="Arial" panose="020B0604020202020204" pitchFamily="34" charset="0"/>
              </a:rPr>
              <a:t>visible </a:t>
            </a:r>
            <a:r>
              <a:rPr lang="en-US" sz="1400" spc="-5" dirty="0">
                <a:latin typeface="Arial" panose="020B0604020202020204" pitchFamily="34" charset="0"/>
                <a:cs typeface="Arial" panose="020B0604020202020204" pitchFamily="34" charset="0"/>
              </a:rPr>
              <a:t>in respected </a:t>
            </a:r>
            <a:r>
              <a:rPr lang="en-US" sz="1400" b="1" dirty="0">
                <a:latin typeface="Arial" panose="020B0604020202020204" pitchFamily="34" charset="0"/>
                <a:cs typeface="Arial" panose="020B0604020202020204" pitchFamily="34" charset="0"/>
              </a:rPr>
              <a:t>Banks </a:t>
            </a:r>
            <a:r>
              <a:rPr lang="en-US" sz="1400" spc="-5" dirty="0">
                <a:latin typeface="Arial" panose="020B0604020202020204" pitchFamily="34" charset="0"/>
                <a:cs typeface="Arial" panose="020B0604020202020204" pitchFamily="34" charset="0"/>
              </a:rPr>
              <a:t>&amp;</a:t>
            </a:r>
            <a:r>
              <a:rPr lang="en-US" sz="1400" b="1" spc="-5" dirty="0">
                <a:latin typeface="Arial" panose="020B0604020202020204" pitchFamily="34" charset="0"/>
                <a:cs typeface="Arial" panose="020B0604020202020204" pitchFamily="34" charset="0"/>
              </a:rPr>
              <a:t>RA offices </a:t>
            </a:r>
            <a:r>
              <a:rPr lang="en-US" sz="1400" spc="-5" dirty="0">
                <a:latin typeface="Arial" panose="020B0604020202020204" pitchFamily="34" charset="0"/>
                <a:cs typeface="Arial" panose="020B0604020202020204" pitchFamily="34" charset="0"/>
              </a:rPr>
              <a:t>in </a:t>
            </a:r>
            <a:r>
              <a:rPr lang="en-US" sz="1400" b="1" spc="-5" dirty="0">
                <a:latin typeface="Arial" panose="020B0604020202020204" pitchFamily="34" charset="0"/>
                <a:cs typeface="Arial" panose="020B0604020202020204" pitchFamily="34" charset="0"/>
              </a:rPr>
              <a:t>Repository </a:t>
            </a:r>
            <a:r>
              <a:rPr lang="en-US" sz="1400" dirty="0">
                <a:latin typeface="Arial" panose="020B0604020202020204" pitchFamily="34" charset="0"/>
                <a:cs typeface="Arial" panose="020B0604020202020204" pitchFamily="34" charset="0"/>
              </a:rPr>
              <a:t>under </a:t>
            </a:r>
            <a:r>
              <a:rPr lang="en-US" sz="1400" b="1" spc="-5" dirty="0">
                <a:latin typeface="Arial" panose="020B0604020202020204" pitchFamily="34" charset="0"/>
                <a:cs typeface="Arial" panose="020B0604020202020204" pitchFamily="34" charset="0"/>
              </a:rPr>
              <a:t>Loaded </a:t>
            </a:r>
            <a:r>
              <a:rPr lang="en-US" sz="1400" spc="-5" dirty="0">
                <a:latin typeface="Arial" panose="020B0604020202020204" pitchFamily="34" charset="0"/>
                <a:cs typeface="Arial" panose="020B0604020202020204" pitchFamily="34" charset="0"/>
              </a:rPr>
              <a:t>status. A prompt </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message</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appear </a:t>
            </a:r>
            <a:r>
              <a:rPr lang="en-US" sz="1400" dirty="0">
                <a:latin typeface="Arial" panose="020B0604020202020204" pitchFamily="34" charset="0"/>
                <a:cs typeface="Arial" panose="020B0604020202020204" pitchFamily="34" charset="0"/>
              </a:rPr>
              <a:t>stating</a:t>
            </a:r>
            <a:r>
              <a:rPr lang="en-US" sz="1400" spc="-5" dirty="0">
                <a:latin typeface="Arial" panose="020B0604020202020204" pitchFamily="34" charset="0"/>
                <a:cs typeface="Arial" panose="020B0604020202020204" pitchFamily="34" charset="0"/>
              </a:rPr>
              <a:t> the</a:t>
            </a:r>
            <a:r>
              <a:rPr lang="en-US" sz="1400"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e-BRC</a:t>
            </a:r>
            <a:r>
              <a:rPr lang="en-US" sz="1400" b="1" spc="-15" dirty="0">
                <a:latin typeface="Arial" panose="020B0604020202020204" pitchFamily="34" charset="0"/>
                <a:cs typeface="Arial" panose="020B0604020202020204" pitchFamily="34" charset="0"/>
              </a:rPr>
              <a:t> </a:t>
            </a:r>
            <a:r>
              <a:rPr lang="en-US" sz="1400" b="1" spc="-20" dirty="0">
                <a:latin typeface="Arial" panose="020B0604020202020204" pitchFamily="34" charset="0"/>
                <a:cs typeface="Arial" panose="020B0604020202020204" pitchFamily="34" charset="0"/>
              </a:rPr>
              <a:t>Number.</a:t>
            </a:r>
            <a:endParaRPr lang="en-US" sz="1400" dirty="0">
              <a:latin typeface="Arial" panose="020B0604020202020204" pitchFamily="34" charset="0"/>
              <a:cs typeface="Arial" panose="020B0604020202020204" pitchFamily="34" charset="0"/>
            </a:endParaRPr>
          </a:p>
        </p:txBody>
      </p:sp>
      <p:grpSp>
        <p:nvGrpSpPr>
          <p:cNvPr id="5" name="object 6"/>
          <p:cNvGrpSpPr/>
          <p:nvPr/>
        </p:nvGrpSpPr>
        <p:grpSpPr>
          <a:xfrm>
            <a:off x="1587816" y="2438400"/>
            <a:ext cx="5968365" cy="3025140"/>
            <a:chOff x="694943" y="809243"/>
            <a:chExt cx="5968365" cy="3025140"/>
          </a:xfrm>
        </p:grpSpPr>
        <p:pic>
          <p:nvPicPr>
            <p:cNvPr id="6" name="object 7"/>
            <p:cNvPicPr/>
            <p:nvPr/>
          </p:nvPicPr>
          <p:blipFill>
            <a:blip r:embed="rId3" cstate="print"/>
            <a:stretch>
              <a:fillRect/>
            </a:stretch>
          </p:blipFill>
          <p:spPr>
            <a:xfrm>
              <a:off x="704087" y="819912"/>
              <a:ext cx="5949696" cy="3005327"/>
            </a:xfrm>
            <a:prstGeom prst="rect">
              <a:avLst/>
            </a:prstGeom>
          </p:spPr>
        </p:pic>
        <p:sp>
          <p:nvSpPr>
            <p:cNvPr id="7" name="object 8"/>
            <p:cNvSpPr/>
            <p:nvPr/>
          </p:nvSpPr>
          <p:spPr>
            <a:xfrm>
              <a:off x="701039" y="815339"/>
              <a:ext cx="5956300" cy="3013075"/>
            </a:xfrm>
            <a:custGeom>
              <a:avLst/>
              <a:gdLst/>
              <a:ahLst/>
              <a:cxnLst/>
              <a:rect l="l" t="t" r="r" b="b"/>
              <a:pathLst>
                <a:path w="5956300" h="3013075">
                  <a:moveTo>
                    <a:pt x="0" y="0"/>
                  </a:moveTo>
                  <a:lnTo>
                    <a:pt x="5955792" y="0"/>
                  </a:lnTo>
                  <a:lnTo>
                    <a:pt x="5955792" y="3012948"/>
                  </a:lnTo>
                  <a:lnTo>
                    <a:pt x="0" y="3012948"/>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27519243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457200" y="1566203"/>
            <a:ext cx="2379947" cy="400110"/>
          </a:xfrm>
          <a:prstGeom prst="rect">
            <a:avLst/>
          </a:prstGeom>
        </p:spPr>
        <p:txBody>
          <a:bodyPr wrap="none">
            <a:spAutoFit/>
          </a:bodyPr>
          <a:lstStyle/>
          <a:p>
            <a:pPr marL="12065">
              <a:lnSpc>
                <a:spcPct val="100000"/>
              </a:lnSpc>
              <a:spcBef>
                <a:spcPts val="90"/>
              </a:spcBef>
              <a:tabLst>
                <a:tab pos="193040" algn="l"/>
              </a:tabLst>
            </a:pPr>
            <a:r>
              <a:rPr lang="en-IN" sz="2000" b="1" u="sng" dirty="0">
                <a:solidFill>
                  <a:schemeClr val="accent2">
                    <a:lumMod val="75000"/>
                  </a:schemeClr>
                </a:solidFill>
                <a:latin typeface="Arial Rounded MT Bold" panose="020F0704030504030204" pitchFamily="34" charset="0"/>
                <a:cs typeface="Times New Roman" pitchFamily="18" charset="0"/>
              </a:rPr>
              <a:t>Cancelling e-BRC</a:t>
            </a:r>
          </a:p>
        </p:txBody>
      </p:sp>
      <p:sp>
        <p:nvSpPr>
          <p:cNvPr id="3" name="Rectangle 2"/>
          <p:cNvSpPr/>
          <p:nvPr/>
        </p:nvSpPr>
        <p:spPr>
          <a:xfrm>
            <a:off x="-1" y="2129159"/>
            <a:ext cx="9143999" cy="817660"/>
          </a:xfrm>
          <a:prstGeom prst="rect">
            <a:avLst/>
          </a:prstGeom>
        </p:spPr>
        <p:txBody>
          <a:bodyPr wrap="square">
            <a:spAutoFit/>
          </a:bodyPr>
          <a:lstStyle/>
          <a:p>
            <a:pPr marL="12700">
              <a:lnSpc>
                <a:spcPct val="100000"/>
              </a:lnSpc>
            </a:pPr>
            <a:r>
              <a:rPr lang="en-US" sz="1400" spc="-5" dirty="0">
                <a:latin typeface="Arial" panose="020B0604020202020204" pitchFamily="34" charset="0"/>
                <a:cs typeface="Arial" panose="020B0604020202020204" pitchFamily="34" charset="0"/>
              </a:rPr>
              <a:t>Following will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workflow</a:t>
            </a:r>
            <a:r>
              <a:rPr lang="en-US" sz="1400" spc="-5" dirty="0">
                <a:latin typeface="Arial" panose="020B0604020202020204" pitchFamily="34" charset="0"/>
                <a:cs typeface="Arial" panose="020B0604020202020204" pitchFamily="34" charset="0"/>
              </a:rPr>
              <a:t> to Cancel</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5" dirty="0">
                <a:latin typeface="Arial" panose="020B0604020202020204" pitchFamily="34" charset="0"/>
                <a:cs typeface="Arial" panose="020B0604020202020204" pitchFamily="34" charset="0"/>
              </a:rPr>
              <a:t> </a:t>
            </a:r>
            <a:r>
              <a:rPr lang="en-US" sz="1400" spc="-5" dirty="0" err="1">
                <a:latin typeface="Arial" panose="020B0604020202020204" pitchFamily="34" charset="0"/>
                <a:cs typeface="Arial" panose="020B0604020202020204" pitchFamily="34" charset="0"/>
              </a:rPr>
              <a:t>eBRC</a:t>
            </a:r>
            <a:r>
              <a:rPr lang="en-US" sz="1400" spc="-5"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469900" marR="5080" lvl="1" indent="-228600">
              <a:lnSpc>
                <a:spcPct val="104200"/>
              </a:lnSpc>
              <a:spcBef>
                <a:spcPts val="625"/>
              </a:spcBef>
              <a:buAutoNum type="arabicPeriod"/>
              <a:tabLst>
                <a:tab pos="469900" algn="l"/>
              </a:tabLst>
            </a:pPr>
            <a:r>
              <a:rPr lang="en-US" sz="1400" spc="-5" dirty="0">
                <a:latin typeface="Arial" panose="020B0604020202020204" pitchFamily="34" charset="0"/>
                <a:cs typeface="Arial" panose="020B0604020202020204" pitchFamily="34" charset="0"/>
              </a:rPr>
              <a:t>Navigate</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My</a:t>
            </a:r>
            <a:r>
              <a:rPr lang="en-US" sz="1400" b="1" spc="5"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Dashboard</a:t>
            </a:r>
            <a:r>
              <a:rPr lang="en-US" sz="1400" b="1" spc="-5" dirty="0">
                <a:latin typeface="Arial" panose="020B0604020202020204" pitchFamily="34" charset="0"/>
                <a:cs typeface="Arial" panose="020B0604020202020204" pitchFamily="34" charset="0"/>
              </a:rPr>
              <a:t> &gt;</a:t>
            </a:r>
            <a:r>
              <a:rPr lang="en-US" sz="1400" b="1"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Repository &gt;</a:t>
            </a:r>
            <a:r>
              <a:rPr lang="en-US" sz="1400" b="1" dirty="0">
                <a:latin typeface="Arial" panose="020B0604020202020204" pitchFamily="34" charset="0"/>
                <a:cs typeface="Arial" panose="020B0604020202020204" pitchFamily="34" charset="0"/>
              </a:rPr>
              <a:t> Bill </a:t>
            </a:r>
            <a:r>
              <a:rPr lang="en-US" sz="1400" b="1" spc="-5" dirty="0">
                <a:latin typeface="Arial" panose="020B0604020202020204" pitchFamily="34" charset="0"/>
                <a:cs typeface="Arial" panose="020B0604020202020204" pitchFamily="34" charset="0"/>
              </a:rPr>
              <a:t>Repositories &gt;</a:t>
            </a:r>
            <a:r>
              <a:rPr lang="en-US" sz="1400" b="1" spc="4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Select</a:t>
            </a:r>
            <a:r>
              <a:rPr lang="en-US" sz="1400" spc="1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e-BRC </a:t>
            </a:r>
            <a:r>
              <a:rPr lang="en-US" sz="1400" spc="-5" dirty="0">
                <a:latin typeface="Arial" panose="020B0604020202020204" pitchFamily="34" charset="0"/>
                <a:cs typeface="Arial" panose="020B0604020202020204" pitchFamily="34" charset="0"/>
              </a:rPr>
              <a:t>from</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dropdown</a:t>
            </a:r>
            <a:r>
              <a:rPr lang="en-US" sz="140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&gt;</a:t>
            </a:r>
            <a:r>
              <a:rPr lang="en-US" sz="1400" b="1"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Search</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1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e-BRC using</a:t>
            </a:r>
            <a:r>
              <a:rPr lang="en-US" sz="1400" spc="-5" dirty="0">
                <a:latin typeface="Arial" panose="020B0604020202020204" pitchFamily="34" charset="0"/>
                <a:cs typeface="Arial" panose="020B0604020202020204" pitchFamily="34" charset="0"/>
              </a:rPr>
              <a:t> the appropriate</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filters.</a:t>
            </a:r>
            <a:endParaRPr lang="en-US" sz="1400" dirty="0">
              <a:latin typeface="Arial" panose="020B0604020202020204" pitchFamily="34" charset="0"/>
              <a:cs typeface="Arial" panose="020B0604020202020204" pitchFamily="34" charset="0"/>
            </a:endParaRPr>
          </a:p>
        </p:txBody>
      </p:sp>
      <p:pic>
        <p:nvPicPr>
          <p:cNvPr id="5" name="object 7"/>
          <p:cNvPicPr/>
          <p:nvPr/>
        </p:nvPicPr>
        <p:blipFill>
          <a:blip r:embed="rId3" cstate="print"/>
          <a:stretch>
            <a:fillRect/>
          </a:stretch>
        </p:blipFill>
        <p:spPr>
          <a:xfrm>
            <a:off x="990600" y="3200400"/>
            <a:ext cx="6711696" cy="3072383"/>
          </a:xfrm>
          <a:prstGeom prst="rect">
            <a:avLst/>
          </a:prstGeom>
        </p:spPr>
      </p:pic>
    </p:spTree>
    <p:extLst>
      <p:ext uri="{BB962C8B-B14F-4D97-AF65-F5344CB8AC3E}">
        <p14:creationId xmlns:p14="http://schemas.microsoft.com/office/powerpoint/2010/main" val="18630815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pic>
        <p:nvPicPr>
          <p:cNvPr id="3" name="object 6"/>
          <p:cNvPicPr/>
          <p:nvPr/>
        </p:nvPicPr>
        <p:blipFill>
          <a:blip r:embed="rId3" cstate="print"/>
          <a:stretch>
            <a:fillRect/>
          </a:stretch>
        </p:blipFill>
        <p:spPr>
          <a:xfrm>
            <a:off x="152400" y="1447800"/>
            <a:ext cx="5867400" cy="2377440"/>
          </a:xfrm>
          <a:prstGeom prst="rect">
            <a:avLst/>
          </a:prstGeom>
        </p:spPr>
      </p:pic>
      <p:pic>
        <p:nvPicPr>
          <p:cNvPr id="5" name="object 6"/>
          <p:cNvPicPr/>
          <p:nvPr/>
        </p:nvPicPr>
        <p:blipFill>
          <a:blip r:embed="rId4" cstate="print"/>
          <a:stretch>
            <a:fillRect/>
          </a:stretch>
        </p:blipFill>
        <p:spPr>
          <a:xfrm>
            <a:off x="2438400" y="4038600"/>
            <a:ext cx="6416039" cy="2660903"/>
          </a:xfrm>
          <a:prstGeom prst="rect">
            <a:avLst/>
          </a:prstGeom>
        </p:spPr>
      </p:pic>
      <p:sp>
        <p:nvSpPr>
          <p:cNvPr id="2" name="Rectangle 1"/>
          <p:cNvSpPr/>
          <p:nvPr/>
        </p:nvSpPr>
        <p:spPr>
          <a:xfrm>
            <a:off x="0" y="3747254"/>
            <a:ext cx="9144000" cy="369332"/>
          </a:xfrm>
          <a:prstGeom prst="rect">
            <a:avLst/>
          </a:prstGeom>
        </p:spPr>
        <p:txBody>
          <a:bodyPr wrap="square">
            <a:spAutoFit/>
          </a:bodyPr>
          <a:lstStyle/>
          <a:p>
            <a:r>
              <a:rPr lang="en-IN" b="1" spc="-5" dirty="0" smtClean="0">
                <a:latin typeface="Times New Roman"/>
                <a:cs typeface="Times New Roman"/>
              </a:rPr>
              <a:t>----------------------------------------------------------------------------------------------------------------------</a:t>
            </a:r>
            <a:endParaRPr lang="en-IN" b="1" dirty="0"/>
          </a:p>
        </p:txBody>
      </p:sp>
    </p:spTree>
    <p:extLst>
      <p:ext uri="{BB962C8B-B14F-4D97-AF65-F5344CB8AC3E}">
        <p14:creationId xmlns:p14="http://schemas.microsoft.com/office/powerpoint/2010/main" val="20569353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1" y="1447800"/>
            <a:ext cx="9143999" cy="1005403"/>
          </a:xfrm>
          <a:prstGeom prst="rect">
            <a:avLst/>
          </a:prstGeom>
        </p:spPr>
        <p:txBody>
          <a:bodyPr wrap="square">
            <a:spAutoFit/>
          </a:bodyPr>
          <a:lstStyle/>
          <a:p>
            <a:pPr marL="12700">
              <a:lnSpc>
                <a:spcPct val="100000"/>
              </a:lnSpc>
              <a:spcBef>
                <a:spcPts val="95"/>
              </a:spcBef>
            </a:pPr>
            <a:r>
              <a:rPr lang="en-US" sz="1400" spc="-5" dirty="0" smtClean="0">
                <a:latin typeface="Arial" panose="020B0604020202020204" pitchFamily="34" charset="0"/>
                <a:cs typeface="Arial" panose="020B0604020202020204" pitchFamily="34" charset="0"/>
              </a:rPr>
              <a:t>2. After</a:t>
            </a:r>
            <a:r>
              <a:rPr lang="en-US" sz="1400" spc="-15" dirty="0" smtClean="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searching</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e-BRC,</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from</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cancel</a:t>
            </a:r>
            <a:r>
              <a:rPr lang="en-US" sz="1400" dirty="0">
                <a:latin typeface="Arial" panose="020B0604020202020204" pitchFamily="34" charset="0"/>
                <a:cs typeface="Arial" panose="020B0604020202020204" pitchFamily="34" charset="0"/>
              </a:rPr>
              <a:t> e-BRC</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column</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click</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on</a:t>
            </a:r>
            <a:r>
              <a:rPr lang="en-US" sz="1400" spc="5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Initiate</a:t>
            </a:r>
            <a:r>
              <a:rPr lang="en-US" sz="1400" b="1"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button.</a:t>
            </a:r>
          </a:p>
          <a:p>
            <a:pPr marL="241300">
              <a:lnSpc>
                <a:spcPct val="100000"/>
              </a:lnSpc>
              <a:spcBef>
                <a:spcPts val="50"/>
              </a:spcBef>
            </a:pPr>
            <a:r>
              <a:rPr lang="en-US" sz="1400" b="1" spc="-5" dirty="0">
                <a:latin typeface="Arial" panose="020B0604020202020204" pitchFamily="34" charset="0"/>
                <a:cs typeface="Arial" panose="020B0604020202020204" pitchFamily="34" charset="0"/>
              </a:rPr>
              <a:t>Note:</a:t>
            </a:r>
            <a:r>
              <a:rPr lang="en-US" sz="1400" b="1"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a:t>
            </a:r>
            <a:r>
              <a:rPr lang="en-US" sz="1400" spc="-4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Initiate</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button</a:t>
            </a:r>
            <a:r>
              <a:rPr lang="en-US" sz="1400" spc="-4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will</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enabled</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for</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40" dirty="0">
                <a:latin typeface="Arial" panose="020B0604020202020204" pitchFamily="34" charset="0"/>
                <a:cs typeface="Arial" panose="020B0604020202020204" pitchFamily="34" charset="0"/>
              </a:rPr>
              <a:t> </a:t>
            </a:r>
            <a:r>
              <a:rPr lang="en-US" sz="1400" spc="-10" dirty="0" err="1">
                <a:latin typeface="Arial" panose="020B0604020202020204" pitchFamily="34" charset="0"/>
                <a:cs typeface="Arial" panose="020B0604020202020204" pitchFamily="34" charset="0"/>
              </a:rPr>
              <a:t>eBRC’s</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which</a:t>
            </a:r>
            <a:r>
              <a:rPr lang="en-US" sz="1400" spc="-5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were</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generated</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by</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4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a:t>
            </a:r>
            <a:r>
              <a:rPr lang="en-US" sz="1400" spc="-5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from</a:t>
            </a:r>
            <a:endParaRPr lang="en-US" sz="1400" dirty="0">
              <a:latin typeface="Arial" panose="020B0604020202020204" pitchFamily="34" charset="0"/>
              <a:cs typeface="Arial" panose="020B0604020202020204" pitchFamily="34" charset="0"/>
            </a:endParaRPr>
          </a:p>
          <a:p>
            <a:pPr marL="241300">
              <a:lnSpc>
                <a:spcPct val="100000"/>
              </a:lnSpc>
              <a:spcBef>
                <a:spcPts val="145"/>
              </a:spcBef>
            </a:pPr>
            <a:r>
              <a:rPr lang="en-US" sz="1400" spc="-5" dirty="0">
                <a:latin typeface="Arial" panose="020B0604020202020204" pitchFamily="34" charset="0"/>
                <a:cs typeface="Arial" panose="020B0604020202020204" pitchFamily="34" charset="0"/>
              </a:rPr>
              <a:t>the</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DGFT</a:t>
            </a:r>
            <a:r>
              <a:rPr lang="en-US" sz="1400" spc="-4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portal.</a:t>
            </a:r>
            <a:endParaRPr lang="en-US" sz="1400" dirty="0">
              <a:latin typeface="Arial" panose="020B0604020202020204" pitchFamily="34" charset="0"/>
              <a:cs typeface="Arial" panose="020B0604020202020204" pitchFamily="34" charset="0"/>
            </a:endParaRPr>
          </a:p>
          <a:p>
            <a:pPr marL="241300">
              <a:lnSpc>
                <a:spcPct val="100000"/>
              </a:lnSpc>
              <a:spcBef>
                <a:spcPts val="155"/>
              </a:spcBef>
            </a:pPr>
            <a:r>
              <a:rPr lang="en-US" sz="1400" spc="-5" dirty="0">
                <a:latin typeface="Arial" panose="020B0604020202020204" pitchFamily="34" charset="0"/>
                <a:cs typeface="Arial" panose="020B0604020202020204" pitchFamily="34" charset="0"/>
              </a:rPr>
              <a:t>(b) Cancellation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a:t>
            </a:r>
            <a:r>
              <a:rPr lang="en-US" sz="1400" spc="5"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a:t>
            </a:r>
            <a:r>
              <a:rPr lang="en-US" sz="1400" spc="-5" dirty="0" err="1">
                <a:latin typeface="Arial" panose="020B0604020202020204" pitchFamily="34" charset="0"/>
                <a:cs typeface="Arial" panose="020B0604020202020204" pitchFamily="34" charset="0"/>
              </a:rPr>
              <a:t>eBRC</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10" dirty="0">
                <a:latin typeface="Arial" panose="020B0604020202020204" pitchFamily="34" charset="0"/>
                <a:cs typeface="Arial" panose="020B0604020202020204" pitchFamily="34" charset="0"/>
              </a:rPr>
              <a:t> </a:t>
            </a:r>
            <a:r>
              <a:rPr lang="en-US" sz="1400" spc="-10" dirty="0">
                <a:latin typeface="Arial" panose="020B0604020202020204" pitchFamily="34" charset="0"/>
                <a:cs typeface="Arial" panose="020B0604020202020204" pitchFamily="34" charset="0"/>
              </a:rPr>
              <a:t>not</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allowed if</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it</a:t>
            </a:r>
            <a:r>
              <a:rPr lang="en-US" sz="1400" spc="2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is</a:t>
            </a:r>
            <a:r>
              <a:rPr lang="en-US" sz="1400" spc="5" dirty="0">
                <a:latin typeface="Arial" panose="020B0604020202020204" pitchFamily="34" charset="0"/>
                <a:cs typeface="Arial" panose="020B0604020202020204" pitchFamily="34" charset="0"/>
              </a:rPr>
              <a:t> </a:t>
            </a:r>
            <a:r>
              <a:rPr lang="en-US" sz="1400" spc="-5" dirty="0" err="1">
                <a:latin typeface="Arial" panose="020B0604020202020204" pitchFamily="34" charset="0"/>
                <a:cs typeface="Arial" panose="020B0604020202020204" pitchFamily="34" charset="0"/>
              </a:rPr>
              <a:t>ultilised</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application.</a:t>
            </a:r>
            <a:endParaRPr lang="en-US" sz="1400" dirty="0">
              <a:latin typeface="Arial" panose="020B0604020202020204" pitchFamily="34" charset="0"/>
              <a:cs typeface="Arial" panose="020B0604020202020204" pitchFamily="34" charset="0"/>
            </a:endParaRPr>
          </a:p>
        </p:txBody>
      </p:sp>
      <p:pic>
        <p:nvPicPr>
          <p:cNvPr id="5" name="object 7"/>
          <p:cNvPicPr/>
          <p:nvPr/>
        </p:nvPicPr>
        <p:blipFill>
          <a:blip r:embed="rId3" cstate="print"/>
          <a:stretch>
            <a:fillRect/>
          </a:stretch>
        </p:blipFill>
        <p:spPr>
          <a:xfrm>
            <a:off x="838200" y="2508301"/>
            <a:ext cx="6412991" cy="1520951"/>
          </a:xfrm>
          <a:prstGeom prst="rect">
            <a:avLst/>
          </a:prstGeom>
        </p:spPr>
      </p:pic>
      <p:sp>
        <p:nvSpPr>
          <p:cNvPr id="3" name="Rectangle 2"/>
          <p:cNvSpPr/>
          <p:nvPr/>
        </p:nvSpPr>
        <p:spPr>
          <a:xfrm>
            <a:off x="-2" y="4235342"/>
            <a:ext cx="9144000" cy="522835"/>
          </a:xfrm>
          <a:prstGeom prst="rect">
            <a:avLst/>
          </a:prstGeom>
        </p:spPr>
        <p:txBody>
          <a:bodyPr wrap="square">
            <a:spAutoFit/>
          </a:bodyPr>
          <a:lstStyle/>
          <a:p>
            <a:pPr marL="241300" marR="5080" indent="-228600">
              <a:lnSpc>
                <a:spcPct val="103299"/>
              </a:lnSpc>
              <a:spcBef>
                <a:spcPts val="50"/>
              </a:spcBef>
            </a:pPr>
            <a:r>
              <a:rPr lang="en-US" sz="1400" spc="-5" dirty="0">
                <a:latin typeface="Arial" panose="020B0604020202020204" pitchFamily="34" charset="0"/>
                <a:cs typeface="Arial" panose="020B0604020202020204" pitchFamily="34" charset="0"/>
              </a:rPr>
              <a:t>3.</a:t>
            </a:r>
            <a:r>
              <a:rPr lang="en-US" sz="1400" spc="4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Pop-up</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appear </a:t>
            </a:r>
            <a:r>
              <a:rPr lang="en-US" sz="1400" dirty="0">
                <a:latin typeface="Arial" panose="020B0604020202020204" pitchFamily="34" charset="0"/>
                <a:cs typeface="Arial" panose="020B0604020202020204" pitchFamily="34" charset="0"/>
              </a:rPr>
              <a:t>asking</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for</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confirmation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cancellation.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click</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of </a:t>
            </a:r>
            <a:r>
              <a:rPr lang="en-US" sz="1400" dirty="0">
                <a:latin typeface="Arial" panose="020B0604020202020204" pitchFamily="34" charset="0"/>
                <a:cs typeface="Arial" panose="020B0604020202020204" pitchFamily="34" charset="0"/>
              </a:rPr>
              <a:t>yes</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the</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page</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be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directed to the </a:t>
            </a:r>
            <a:r>
              <a:rPr lang="en-US" sz="1400" spc="-5" dirty="0" err="1">
                <a:latin typeface="Arial" panose="020B0604020202020204" pitchFamily="34" charset="0"/>
                <a:cs typeface="Arial" panose="020B0604020202020204" pitchFamily="34" charset="0"/>
              </a:rPr>
              <a:t>eBRC</a:t>
            </a:r>
            <a:r>
              <a:rPr lang="en-US" sz="1400" spc="-5" dirty="0">
                <a:latin typeface="Arial" panose="020B0604020202020204" pitchFamily="34" charset="0"/>
                <a:cs typeface="Arial" panose="020B0604020202020204" pitchFamily="34" charset="0"/>
              </a:rPr>
              <a:t> cancellation form.</a:t>
            </a:r>
            <a:endParaRPr lang="en-US" sz="1400" dirty="0">
              <a:latin typeface="Arial" panose="020B0604020202020204" pitchFamily="34" charset="0"/>
              <a:cs typeface="Arial" panose="020B0604020202020204" pitchFamily="34" charset="0"/>
            </a:endParaRPr>
          </a:p>
        </p:txBody>
      </p:sp>
      <p:grpSp>
        <p:nvGrpSpPr>
          <p:cNvPr id="6" name="object 8"/>
          <p:cNvGrpSpPr/>
          <p:nvPr/>
        </p:nvGrpSpPr>
        <p:grpSpPr>
          <a:xfrm>
            <a:off x="1295400" y="4958172"/>
            <a:ext cx="5756275" cy="1280160"/>
            <a:chOff x="694943" y="2983992"/>
            <a:chExt cx="5756275" cy="1280160"/>
          </a:xfrm>
        </p:grpSpPr>
        <p:pic>
          <p:nvPicPr>
            <p:cNvPr id="7" name="object 9"/>
            <p:cNvPicPr/>
            <p:nvPr/>
          </p:nvPicPr>
          <p:blipFill>
            <a:blip r:embed="rId4" cstate="print"/>
            <a:stretch>
              <a:fillRect/>
            </a:stretch>
          </p:blipFill>
          <p:spPr>
            <a:xfrm>
              <a:off x="707135" y="2996183"/>
              <a:ext cx="5731764" cy="1255775"/>
            </a:xfrm>
            <a:prstGeom prst="rect">
              <a:avLst/>
            </a:prstGeom>
          </p:spPr>
        </p:pic>
        <p:sp>
          <p:nvSpPr>
            <p:cNvPr id="8" name="object 10"/>
            <p:cNvSpPr/>
            <p:nvPr/>
          </p:nvSpPr>
          <p:spPr>
            <a:xfrm>
              <a:off x="701039" y="2990088"/>
              <a:ext cx="5744210" cy="1268095"/>
            </a:xfrm>
            <a:custGeom>
              <a:avLst/>
              <a:gdLst/>
              <a:ahLst/>
              <a:cxnLst/>
              <a:rect l="l" t="t" r="r" b="b"/>
              <a:pathLst>
                <a:path w="5744210" h="1268095">
                  <a:moveTo>
                    <a:pt x="0" y="0"/>
                  </a:moveTo>
                  <a:lnTo>
                    <a:pt x="5743956" y="0"/>
                  </a:lnTo>
                  <a:lnTo>
                    <a:pt x="5743956" y="1267967"/>
                  </a:lnTo>
                  <a:lnTo>
                    <a:pt x="0" y="1267967"/>
                  </a:lnTo>
                  <a:lnTo>
                    <a:pt x="0" y="0"/>
                  </a:lnTo>
                  <a:close/>
                </a:path>
              </a:pathLst>
            </a:custGeom>
            <a:ln w="12191">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4186361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0" y="1773648"/>
            <a:ext cx="9144000" cy="1024704"/>
          </a:xfrm>
          <a:prstGeom prst="rect">
            <a:avLst/>
          </a:prstGeom>
        </p:spPr>
        <p:txBody>
          <a:bodyPr wrap="square">
            <a:spAutoFit/>
          </a:bodyPr>
          <a:lstStyle/>
          <a:p>
            <a:pPr marL="241300" marR="5080" indent="-228600" algn="just">
              <a:lnSpc>
                <a:spcPct val="103299"/>
              </a:lnSpc>
              <a:spcBef>
                <a:spcPts val="50"/>
              </a:spcBef>
            </a:pPr>
            <a:r>
              <a:rPr lang="en-US" sz="2400" spc="-5" dirty="0">
                <a:latin typeface="Times New Roman"/>
                <a:cs typeface="Times New Roman"/>
              </a:rPr>
              <a:t>4.</a:t>
            </a:r>
            <a:r>
              <a:rPr lang="en-US" sz="2400" dirty="0">
                <a:latin typeface="Times New Roman"/>
                <a:cs typeface="Times New Roman"/>
              </a:rPr>
              <a:t> </a:t>
            </a:r>
            <a:r>
              <a:rPr lang="en-US" spc="-5" dirty="0">
                <a:latin typeface="Arial" panose="020B0604020202020204" pitchFamily="34" charset="0"/>
                <a:cs typeface="Arial" panose="020B0604020202020204" pitchFamily="34" charset="0"/>
              </a:rPr>
              <a:t>Details of IRM i.e., IRM grid </a:t>
            </a:r>
            <a:r>
              <a:rPr lang="en-US" spc="-10" dirty="0">
                <a:latin typeface="Arial" panose="020B0604020202020204" pitchFamily="34" charset="0"/>
                <a:cs typeface="Arial" panose="020B0604020202020204" pitchFamily="34" charset="0"/>
              </a:rPr>
              <a:t>and </a:t>
            </a:r>
            <a:r>
              <a:rPr lang="en-US" dirty="0">
                <a:latin typeface="Arial" panose="020B0604020202020204" pitchFamily="34" charset="0"/>
                <a:cs typeface="Arial" panose="020B0604020202020204" pitchFamily="34" charset="0"/>
              </a:rPr>
              <a:t>type </a:t>
            </a:r>
            <a:r>
              <a:rPr lang="en-US" spc="-5" dirty="0">
                <a:latin typeface="Arial" panose="020B0604020202020204" pitchFamily="34" charset="0"/>
                <a:cs typeface="Arial" panose="020B0604020202020204" pitchFamily="34" charset="0"/>
              </a:rPr>
              <a:t>of </a:t>
            </a:r>
            <a:r>
              <a:rPr lang="en-US" spc="-5" dirty="0" err="1">
                <a:latin typeface="Arial" panose="020B0604020202020204" pitchFamily="34" charset="0"/>
                <a:cs typeface="Arial" panose="020B0604020202020204" pitchFamily="34" charset="0"/>
              </a:rPr>
              <a:t>eBRC</a:t>
            </a:r>
            <a:r>
              <a:rPr lang="en-US" spc="-5" dirty="0">
                <a:latin typeface="Arial" panose="020B0604020202020204" pitchFamily="34" charset="0"/>
                <a:cs typeface="Arial" panose="020B0604020202020204" pitchFamily="34" charset="0"/>
              </a:rPr>
              <a:t> which </a:t>
            </a:r>
            <a:r>
              <a:rPr lang="en-US" spc="-10" dirty="0">
                <a:latin typeface="Arial" panose="020B0604020202020204" pitchFamily="34" charset="0"/>
                <a:cs typeface="Arial" panose="020B0604020202020204" pitchFamily="34" charset="0"/>
              </a:rPr>
              <a:t>was </a:t>
            </a:r>
            <a:r>
              <a:rPr lang="en-US" spc="-5" dirty="0">
                <a:latin typeface="Arial" panose="020B0604020202020204" pitchFamily="34" charset="0"/>
                <a:cs typeface="Arial" panose="020B0604020202020204" pitchFamily="34" charset="0"/>
              </a:rPr>
              <a:t>in the generate </a:t>
            </a:r>
            <a:r>
              <a:rPr lang="en-US" spc="-5" dirty="0" err="1">
                <a:latin typeface="Arial" panose="020B0604020202020204" pitchFamily="34" charset="0"/>
                <a:cs typeface="Arial" panose="020B0604020202020204" pitchFamily="34" charset="0"/>
              </a:rPr>
              <a:t>eBRC</a:t>
            </a:r>
            <a:r>
              <a:rPr lang="en-US" spc="-5" dirty="0">
                <a:latin typeface="Arial" panose="020B0604020202020204" pitchFamily="34" charset="0"/>
                <a:cs typeface="Arial" panose="020B0604020202020204" pitchFamily="34" charset="0"/>
              </a:rPr>
              <a:t> flow </a:t>
            </a:r>
            <a:r>
              <a:rPr lang="en-US" dirty="0">
                <a:latin typeface="Arial" panose="020B0604020202020204" pitchFamily="34" charset="0"/>
                <a:cs typeface="Arial" panose="020B0604020202020204" pitchFamily="34" charset="0"/>
              </a:rPr>
              <a:t>will </a:t>
            </a:r>
            <a:r>
              <a:rPr lang="en-US" spc="-5" dirty="0">
                <a:latin typeface="Arial" panose="020B0604020202020204" pitchFamily="34" charset="0"/>
                <a:cs typeface="Arial" panose="020B0604020202020204" pitchFamily="34" charset="0"/>
              </a:rPr>
              <a:t>be </a:t>
            </a:r>
            <a:r>
              <a:rPr lang="en-US" dirty="0">
                <a:latin typeface="Arial" panose="020B0604020202020204" pitchFamily="34" charset="0"/>
                <a:cs typeface="Arial" panose="020B0604020202020204" pitchFamily="34" charset="0"/>
              </a:rPr>
              <a:t> </a:t>
            </a:r>
            <a:r>
              <a:rPr lang="en-US" spc="-5" dirty="0">
                <a:latin typeface="Arial" panose="020B0604020202020204" pitchFamily="34" charset="0"/>
                <a:cs typeface="Arial" panose="020B0604020202020204" pitchFamily="34" charset="0"/>
              </a:rPr>
              <a:t>shown to the exporter in view only mode. At </a:t>
            </a:r>
            <a:r>
              <a:rPr lang="en-US" dirty="0">
                <a:latin typeface="Arial" panose="020B0604020202020204" pitchFamily="34" charset="0"/>
                <a:cs typeface="Arial" panose="020B0604020202020204" pitchFamily="34" charset="0"/>
              </a:rPr>
              <a:t>the bottom </a:t>
            </a:r>
            <a:r>
              <a:rPr lang="en-US" spc="-5" dirty="0">
                <a:latin typeface="Arial" panose="020B0604020202020204" pitchFamily="34" charset="0"/>
                <a:cs typeface="Arial" panose="020B0604020202020204" pitchFamily="34" charset="0"/>
              </a:rPr>
              <a:t>of the page, a </a:t>
            </a:r>
            <a:r>
              <a:rPr lang="en-US" dirty="0">
                <a:latin typeface="Arial" panose="020B0604020202020204" pitchFamily="34" charset="0"/>
                <a:cs typeface="Arial" panose="020B0604020202020204" pitchFamily="34" charset="0"/>
              </a:rPr>
              <a:t>remarks </a:t>
            </a:r>
            <a:r>
              <a:rPr lang="en-US" spc="-5" dirty="0">
                <a:latin typeface="Arial" panose="020B0604020202020204" pitchFamily="34" charset="0"/>
                <a:cs typeface="Arial" panose="020B0604020202020204" pitchFamily="34" charset="0"/>
              </a:rPr>
              <a:t>box (character </a:t>
            </a:r>
            <a:r>
              <a:rPr lang="en-US" dirty="0">
                <a:latin typeface="Arial" panose="020B0604020202020204" pitchFamily="34" charset="0"/>
                <a:cs typeface="Arial" panose="020B0604020202020204" pitchFamily="34" charset="0"/>
              </a:rPr>
              <a:t> limit</a:t>
            </a:r>
            <a:r>
              <a:rPr lang="en-US" spc="-5" dirty="0">
                <a:latin typeface="Arial" panose="020B0604020202020204" pitchFamily="34" charset="0"/>
                <a:cs typeface="Arial" panose="020B0604020202020204" pitchFamily="34" charset="0"/>
              </a:rPr>
              <a:t> of 250)</a:t>
            </a:r>
            <a:r>
              <a:rPr lang="en-US" spc="-1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will</a:t>
            </a:r>
            <a:r>
              <a:rPr lang="en-US" spc="-5" dirty="0">
                <a:latin typeface="Arial" panose="020B0604020202020204" pitchFamily="34" charset="0"/>
                <a:cs typeface="Arial" panose="020B0604020202020204" pitchFamily="34" charset="0"/>
              </a:rPr>
              <a:t> be provided</a:t>
            </a:r>
            <a:r>
              <a:rPr lang="en-US" dirty="0">
                <a:latin typeface="Arial" panose="020B0604020202020204" pitchFamily="34" charset="0"/>
                <a:cs typeface="Arial" panose="020B0604020202020204" pitchFamily="34" charset="0"/>
              </a:rPr>
              <a:t> </a:t>
            </a:r>
            <a:r>
              <a:rPr lang="en-US" spc="-10" dirty="0">
                <a:latin typeface="Arial" panose="020B0604020202020204" pitchFamily="34" charset="0"/>
                <a:cs typeface="Arial" panose="020B0604020202020204" pitchFamily="34" charset="0"/>
              </a:rPr>
              <a:t>for</a:t>
            </a:r>
            <a:r>
              <a:rPr lang="en-US" spc="-5" dirty="0">
                <a:latin typeface="Arial" panose="020B0604020202020204" pitchFamily="34" charset="0"/>
                <a:cs typeface="Arial" panose="020B0604020202020204" pitchFamily="34" charset="0"/>
              </a:rPr>
              <a:t> the exporter</a:t>
            </a:r>
            <a:r>
              <a:rPr lang="en-US" dirty="0">
                <a:latin typeface="Arial" panose="020B0604020202020204" pitchFamily="34" charset="0"/>
                <a:cs typeface="Arial" panose="020B0604020202020204" pitchFamily="34" charset="0"/>
              </a:rPr>
              <a:t> </a:t>
            </a:r>
            <a:r>
              <a:rPr lang="en-US" spc="-5" dirty="0">
                <a:latin typeface="Arial" panose="020B0604020202020204" pitchFamily="34" charset="0"/>
                <a:cs typeface="Arial" panose="020B0604020202020204" pitchFamily="34" charset="0"/>
              </a:rPr>
              <a:t>which will be</a:t>
            </a:r>
            <a:r>
              <a:rPr lang="en-US" dirty="0">
                <a:latin typeface="Arial" panose="020B0604020202020204" pitchFamily="34" charset="0"/>
                <a:cs typeface="Arial" panose="020B0604020202020204" pitchFamily="34" charset="0"/>
              </a:rPr>
              <a:t> </a:t>
            </a:r>
            <a:r>
              <a:rPr lang="en-US" spc="-10" dirty="0">
                <a:latin typeface="Arial" panose="020B0604020202020204" pitchFamily="34" charset="0"/>
                <a:cs typeface="Arial" panose="020B0604020202020204" pitchFamily="34" charset="0"/>
              </a:rPr>
              <a:t>mandatory.</a:t>
            </a:r>
            <a:endParaRPr lang="en-US" dirty="0">
              <a:latin typeface="Arial" panose="020B0604020202020204" pitchFamily="34" charset="0"/>
              <a:cs typeface="Arial" panose="020B0604020202020204" pitchFamily="34" charset="0"/>
            </a:endParaRPr>
          </a:p>
        </p:txBody>
      </p:sp>
      <p:pic>
        <p:nvPicPr>
          <p:cNvPr id="5" name="object 11"/>
          <p:cNvPicPr/>
          <p:nvPr/>
        </p:nvPicPr>
        <p:blipFill>
          <a:blip r:embed="rId3" cstate="print"/>
          <a:stretch>
            <a:fillRect/>
          </a:stretch>
        </p:blipFill>
        <p:spPr>
          <a:xfrm>
            <a:off x="1066800" y="3124200"/>
            <a:ext cx="6412991" cy="2218943"/>
          </a:xfrm>
          <a:prstGeom prst="rect">
            <a:avLst/>
          </a:prstGeom>
        </p:spPr>
      </p:pic>
    </p:spTree>
    <p:extLst>
      <p:ext uri="{BB962C8B-B14F-4D97-AF65-F5344CB8AC3E}">
        <p14:creationId xmlns:p14="http://schemas.microsoft.com/office/powerpoint/2010/main" val="3898141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pic>
        <p:nvPicPr>
          <p:cNvPr id="3" name="object 6"/>
          <p:cNvPicPr/>
          <p:nvPr/>
        </p:nvPicPr>
        <p:blipFill>
          <a:blip r:embed="rId3" cstate="print"/>
          <a:stretch>
            <a:fillRect/>
          </a:stretch>
        </p:blipFill>
        <p:spPr>
          <a:xfrm>
            <a:off x="762000" y="1828800"/>
            <a:ext cx="7543800" cy="4267200"/>
          </a:xfrm>
          <a:prstGeom prst="rect">
            <a:avLst/>
          </a:prstGeom>
        </p:spPr>
      </p:pic>
      <p:sp>
        <p:nvSpPr>
          <p:cNvPr id="6" name="Rectangle 5"/>
          <p:cNvSpPr/>
          <p:nvPr/>
        </p:nvSpPr>
        <p:spPr>
          <a:xfrm>
            <a:off x="3352800" y="2590800"/>
            <a:ext cx="175260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881270" y="3048000"/>
            <a:ext cx="175260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881270" y="2590800"/>
            <a:ext cx="175260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3429000" y="3074504"/>
            <a:ext cx="175260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076130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3" name="Rectangle 2"/>
          <p:cNvSpPr/>
          <p:nvPr/>
        </p:nvSpPr>
        <p:spPr>
          <a:xfrm>
            <a:off x="0" y="4508814"/>
            <a:ext cx="9144000" cy="1466042"/>
          </a:xfrm>
          <a:prstGeom prst="rect">
            <a:avLst/>
          </a:prstGeom>
        </p:spPr>
        <p:txBody>
          <a:bodyPr wrap="square">
            <a:spAutoFit/>
          </a:bodyPr>
          <a:lstStyle/>
          <a:p>
            <a:pPr marL="12700">
              <a:lnSpc>
                <a:spcPct val="100000"/>
              </a:lnSpc>
              <a:spcBef>
                <a:spcPts val="855"/>
              </a:spcBef>
            </a:pPr>
            <a:r>
              <a:rPr lang="en-US" sz="1600" b="1" spc="-5" dirty="0">
                <a:latin typeface="Arial" panose="020B0604020202020204" pitchFamily="34" charset="0"/>
                <a:cs typeface="Arial" panose="020B0604020202020204" pitchFamily="34" charset="0"/>
              </a:rPr>
              <a:t>Note:</a:t>
            </a:r>
            <a:r>
              <a:rPr lang="en-US" sz="1600" b="1" spc="-40" dirty="0">
                <a:latin typeface="Arial" panose="020B0604020202020204" pitchFamily="34" charset="0"/>
                <a:cs typeface="Arial" panose="020B0604020202020204" pitchFamily="34" charset="0"/>
              </a:rPr>
              <a:t> </a:t>
            </a:r>
            <a:r>
              <a:rPr lang="en-US" sz="1600" b="1" spc="-5"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469900" indent="-228600">
              <a:lnSpc>
                <a:spcPct val="100000"/>
              </a:lnSpc>
              <a:spcBef>
                <a:spcPts val="695"/>
              </a:spcBef>
              <a:buAutoNum type="alphaLcParenR"/>
              <a:tabLst>
                <a:tab pos="469900" algn="l"/>
              </a:tabLst>
            </a:pPr>
            <a:r>
              <a:rPr lang="en-US" sz="1600" spc="-5" dirty="0">
                <a:latin typeface="Arial" panose="020B0604020202020204" pitchFamily="34" charset="0"/>
                <a:cs typeface="Arial" panose="020B0604020202020204" pitchFamily="34" charset="0"/>
              </a:rPr>
              <a:t>The</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e-BRC</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which</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are</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uploaded</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by</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the</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banks</a:t>
            </a:r>
            <a:r>
              <a:rPr lang="en-US" sz="1600" dirty="0">
                <a:latin typeface="Arial" panose="020B0604020202020204" pitchFamily="34" charset="0"/>
                <a:cs typeface="Arial" panose="020B0604020202020204" pitchFamily="34" charset="0"/>
              </a:rPr>
              <a:t> cannot </a:t>
            </a:r>
            <a:r>
              <a:rPr lang="en-US" sz="1600" spc="-5" dirty="0">
                <a:latin typeface="Arial" panose="020B0604020202020204" pitchFamily="34" charset="0"/>
                <a:cs typeface="Arial" panose="020B0604020202020204" pitchFamily="34" charset="0"/>
              </a:rPr>
              <a:t>be</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cancelled.</a:t>
            </a:r>
            <a:endParaRPr lang="en-US" sz="1600" dirty="0">
              <a:latin typeface="Arial" panose="020B0604020202020204" pitchFamily="34" charset="0"/>
              <a:cs typeface="Arial" panose="020B0604020202020204" pitchFamily="34" charset="0"/>
            </a:endParaRPr>
          </a:p>
          <a:p>
            <a:pPr marL="469900" marR="5080" indent="-228600">
              <a:lnSpc>
                <a:spcPct val="110000"/>
              </a:lnSpc>
              <a:buAutoNum type="alphaLcParenR"/>
              <a:tabLst>
                <a:tab pos="469900" algn="l"/>
              </a:tabLst>
            </a:pPr>
            <a:r>
              <a:rPr lang="en-US" sz="1600" spc="-5" dirty="0">
                <a:latin typeface="Arial" panose="020B0604020202020204" pitchFamily="34" charset="0"/>
                <a:cs typeface="Arial" panose="020B0604020202020204" pitchFamily="34" charset="0"/>
              </a:rPr>
              <a:t>Only</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those</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e-BRCs</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generated</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by</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exporter </a:t>
            </a:r>
            <a:r>
              <a:rPr lang="en-US" sz="1600" dirty="0">
                <a:latin typeface="Arial" panose="020B0604020202020204" pitchFamily="34" charset="0"/>
                <a:cs typeface="Arial" panose="020B0604020202020204" pitchFamily="34" charset="0"/>
              </a:rPr>
              <a:t>on</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self-certification</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basis</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from</a:t>
            </a:r>
            <a:r>
              <a:rPr lang="en-US" sz="1600" spc="2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the</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DGFT</a:t>
            </a:r>
            <a:r>
              <a:rPr lang="en-US" sz="1600" spc="-2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portal</a:t>
            </a:r>
            <a:r>
              <a:rPr lang="en-US" sz="1600" spc="1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can</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be </a:t>
            </a:r>
            <a:r>
              <a:rPr lang="en-US" sz="1600" spc="-28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cancelled by the </a:t>
            </a:r>
            <a:r>
              <a:rPr lang="en-US" sz="1600" dirty="0">
                <a:latin typeface="Arial" panose="020B0604020202020204" pitchFamily="34" charset="0"/>
                <a:cs typeface="Arial" panose="020B0604020202020204" pitchFamily="34" charset="0"/>
              </a:rPr>
              <a:t>exporters </a:t>
            </a:r>
            <a:r>
              <a:rPr lang="en-US" sz="1600" spc="-5" dirty="0">
                <a:latin typeface="Arial" panose="020B0604020202020204" pitchFamily="34" charset="0"/>
                <a:cs typeface="Arial" panose="020B0604020202020204" pitchFamily="34" charset="0"/>
              </a:rPr>
              <a:t>provided the </a:t>
            </a:r>
            <a:r>
              <a:rPr lang="en-US" sz="1600" dirty="0">
                <a:latin typeface="Arial" panose="020B0604020202020204" pitchFamily="34" charset="0"/>
                <a:cs typeface="Arial" panose="020B0604020202020204" pitchFamily="34" charset="0"/>
              </a:rPr>
              <a:t>same has </a:t>
            </a:r>
            <a:r>
              <a:rPr lang="en-US" sz="1600" spc="-5" dirty="0">
                <a:latin typeface="Arial" panose="020B0604020202020204" pitchFamily="34" charset="0"/>
                <a:cs typeface="Arial" panose="020B0604020202020204" pitchFamily="34" charset="0"/>
              </a:rPr>
              <a:t>not </a:t>
            </a:r>
            <a:r>
              <a:rPr lang="en-US" sz="1600" spc="-10" dirty="0">
                <a:latin typeface="Arial" panose="020B0604020202020204" pitchFamily="34" charset="0"/>
                <a:cs typeface="Arial" panose="020B0604020202020204" pitchFamily="34" charset="0"/>
              </a:rPr>
              <a:t>been </a:t>
            </a:r>
            <a:r>
              <a:rPr lang="en-US" sz="1600" dirty="0" err="1">
                <a:latin typeface="Arial" panose="020B0604020202020204" pitchFamily="34" charset="0"/>
                <a:cs typeface="Arial" panose="020B0604020202020204" pitchFamily="34" charset="0"/>
              </a:rPr>
              <a:t>utilised</a:t>
            </a:r>
            <a:r>
              <a:rPr lang="en-US" sz="1600" dirty="0">
                <a:latin typeface="Arial" panose="020B0604020202020204" pitchFamily="34" charset="0"/>
                <a:cs typeface="Arial" panose="020B0604020202020204" pitchFamily="34" charset="0"/>
              </a:rPr>
              <a:t> </a:t>
            </a:r>
            <a:r>
              <a:rPr lang="en-US" sz="1600" spc="-10" dirty="0">
                <a:latin typeface="Arial" panose="020B0604020202020204" pitchFamily="34" charset="0"/>
                <a:cs typeface="Arial" panose="020B0604020202020204" pitchFamily="34" charset="0"/>
              </a:rPr>
              <a:t>for </a:t>
            </a:r>
            <a:r>
              <a:rPr lang="en-US" sz="1600" dirty="0">
                <a:latin typeface="Arial" panose="020B0604020202020204" pitchFamily="34" charset="0"/>
                <a:cs typeface="Arial" panose="020B0604020202020204" pitchFamily="34" charset="0"/>
              </a:rPr>
              <a:t>claiming </a:t>
            </a:r>
            <a:r>
              <a:rPr lang="en-US" sz="1600" spc="-5" dirty="0">
                <a:latin typeface="Arial" panose="020B0604020202020204" pitchFamily="34" charset="0"/>
                <a:cs typeface="Arial" panose="020B0604020202020204" pitchFamily="34" charset="0"/>
              </a:rPr>
              <a:t>any </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benefits/incentives/IGST</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or other</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refunds/remission/credits.</a:t>
            </a:r>
            <a:endParaRPr lang="en-US" sz="1600" dirty="0">
              <a:latin typeface="Arial" panose="020B0604020202020204" pitchFamily="34" charset="0"/>
              <a:cs typeface="Arial" panose="020B0604020202020204" pitchFamily="34" charset="0"/>
            </a:endParaRPr>
          </a:p>
        </p:txBody>
      </p:sp>
      <p:sp>
        <p:nvSpPr>
          <p:cNvPr id="5" name="Rectangle 4"/>
          <p:cNvSpPr/>
          <p:nvPr/>
        </p:nvSpPr>
        <p:spPr>
          <a:xfrm>
            <a:off x="-37514" y="4132746"/>
            <a:ext cx="9143999" cy="338554"/>
          </a:xfrm>
          <a:prstGeom prst="rect">
            <a:avLst/>
          </a:prstGeom>
        </p:spPr>
        <p:txBody>
          <a:bodyPr wrap="square">
            <a:spAutoFit/>
          </a:bodyPr>
          <a:lstStyle/>
          <a:p>
            <a:pPr marL="375285">
              <a:lnSpc>
                <a:spcPct val="100000"/>
              </a:lnSpc>
              <a:spcBef>
                <a:spcPts val="95"/>
              </a:spcBef>
            </a:pPr>
            <a:r>
              <a:rPr lang="en-US" sz="1600" spc="-5" dirty="0">
                <a:latin typeface="Arial" panose="020B0604020202020204" pitchFamily="34" charset="0"/>
                <a:cs typeface="Arial" panose="020B0604020202020204" pitchFamily="34" charset="0"/>
              </a:rPr>
              <a:t>5.</a:t>
            </a:r>
            <a:r>
              <a:rPr lang="en-US" sz="1600" spc="62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Exporter will</a:t>
            </a:r>
            <a:r>
              <a:rPr lang="en-US" sz="1600" spc="2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tick</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the</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declaration</a:t>
            </a:r>
            <a:r>
              <a:rPr lang="en-US" sz="1600" spc="5" dirty="0">
                <a:latin typeface="Arial" panose="020B0604020202020204" pitchFamily="34" charset="0"/>
                <a:cs typeface="Arial" panose="020B0604020202020204" pitchFamily="34" charset="0"/>
              </a:rPr>
              <a:t> </a:t>
            </a:r>
            <a:r>
              <a:rPr lang="en-US" sz="1600" spc="-10" dirty="0">
                <a:latin typeface="Arial" panose="020B0604020202020204" pitchFamily="34" charset="0"/>
                <a:cs typeface="Arial" panose="020B0604020202020204" pitchFamily="34" charset="0"/>
              </a:rPr>
              <a:t>and</a:t>
            </a:r>
            <a:r>
              <a:rPr lang="en-US" sz="1600" spc="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DSC</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e-Sign</a:t>
            </a:r>
            <a:r>
              <a:rPr lang="en-US" sz="1600" spc="5" dirty="0">
                <a:latin typeface="Arial" panose="020B0604020202020204" pitchFamily="34" charset="0"/>
                <a:cs typeface="Arial" panose="020B0604020202020204" pitchFamily="34" charset="0"/>
              </a:rPr>
              <a:t> </a:t>
            </a:r>
            <a:r>
              <a:rPr lang="en-US" sz="1600" spc="-10" dirty="0">
                <a:latin typeface="Arial" panose="020B0604020202020204" pitchFamily="34" charset="0"/>
                <a:cs typeface="Arial" panose="020B0604020202020204" pitchFamily="34" charset="0"/>
              </a:rPr>
              <a:t>for</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the</a:t>
            </a:r>
            <a:r>
              <a:rPr lang="en-US" sz="1600" spc="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submission</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of</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the application.</a:t>
            </a:r>
            <a:endParaRPr lang="en-US" sz="1600" dirty="0">
              <a:latin typeface="Arial" panose="020B0604020202020204" pitchFamily="34" charset="0"/>
              <a:cs typeface="Arial" panose="020B0604020202020204" pitchFamily="34" charset="0"/>
            </a:endParaRPr>
          </a:p>
        </p:txBody>
      </p:sp>
      <p:pic>
        <p:nvPicPr>
          <p:cNvPr id="6" name="object 7"/>
          <p:cNvPicPr/>
          <p:nvPr/>
        </p:nvPicPr>
        <p:blipFill>
          <a:blip r:embed="rId3" cstate="print"/>
          <a:stretch>
            <a:fillRect/>
          </a:stretch>
        </p:blipFill>
        <p:spPr>
          <a:xfrm>
            <a:off x="990600" y="1956700"/>
            <a:ext cx="6934200" cy="2005700"/>
          </a:xfrm>
          <a:prstGeom prst="rect">
            <a:avLst/>
          </a:prstGeom>
        </p:spPr>
      </p:pic>
    </p:spTree>
    <p:extLst>
      <p:ext uri="{BB962C8B-B14F-4D97-AF65-F5344CB8AC3E}">
        <p14:creationId xmlns:p14="http://schemas.microsoft.com/office/powerpoint/2010/main" val="25383862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228600" y="1524000"/>
            <a:ext cx="2902461" cy="400110"/>
          </a:xfrm>
          <a:prstGeom prst="rect">
            <a:avLst/>
          </a:prstGeom>
        </p:spPr>
        <p:txBody>
          <a:bodyPr wrap="none">
            <a:spAutoFit/>
          </a:bodyPr>
          <a:lstStyle/>
          <a:p>
            <a:pPr marL="12065">
              <a:lnSpc>
                <a:spcPct val="100000"/>
              </a:lnSpc>
              <a:spcBef>
                <a:spcPts val="90"/>
              </a:spcBef>
              <a:tabLst>
                <a:tab pos="193040" algn="l"/>
              </a:tabLst>
            </a:pPr>
            <a:r>
              <a:rPr lang="en-IN" sz="2000" b="1" u="sng" dirty="0">
                <a:solidFill>
                  <a:schemeClr val="accent2">
                    <a:lumMod val="75000"/>
                  </a:schemeClr>
                </a:solidFill>
                <a:latin typeface="Arial Rounded MT Bold" panose="020F0704030504030204" pitchFamily="34" charset="0"/>
                <a:cs typeface="Times New Roman" pitchFamily="18" charset="0"/>
              </a:rPr>
              <a:t>IRM Utilisation Report</a:t>
            </a:r>
          </a:p>
        </p:txBody>
      </p:sp>
      <p:sp>
        <p:nvSpPr>
          <p:cNvPr id="3" name="Rectangle 2"/>
          <p:cNvSpPr/>
          <p:nvPr/>
        </p:nvSpPr>
        <p:spPr>
          <a:xfrm>
            <a:off x="6626" y="2000310"/>
            <a:ext cx="9144000" cy="895117"/>
          </a:xfrm>
          <a:prstGeom prst="rect">
            <a:avLst/>
          </a:prstGeom>
        </p:spPr>
        <p:txBody>
          <a:bodyPr wrap="square">
            <a:spAutoFit/>
          </a:bodyPr>
          <a:lstStyle/>
          <a:p>
            <a:pPr marL="12700">
              <a:lnSpc>
                <a:spcPct val="100000"/>
              </a:lnSpc>
            </a:pPr>
            <a:r>
              <a:rPr lang="en-US" sz="1400" spc="-5" dirty="0">
                <a:latin typeface="Arial" panose="020B0604020202020204" pitchFamily="34" charset="0"/>
                <a:cs typeface="Arial" panose="020B0604020202020204" pitchFamily="34" charset="0"/>
              </a:rPr>
              <a:t>This</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report</a:t>
            </a:r>
            <a:r>
              <a:rPr lang="en-US" sz="140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can</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help</a:t>
            </a:r>
            <a:r>
              <a:rPr lang="en-US" sz="1400" dirty="0">
                <a:latin typeface="Arial" panose="020B0604020202020204" pitchFamily="34" charset="0"/>
                <a:cs typeface="Arial" panose="020B0604020202020204" pitchFamily="34" charset="0"/>
              </a:rPr>
              <a:t> the</a:t>
            </a:r>
            <a:r>
              <a:rPr lang="en-US" sz="1400" spc="-5" dirty="0">
                <a:latin typeface="Arial" panose="020B0604020202020204" pitchFamily="34" charset="0"/>
                <a:cs typeface="Arial" panose="020B0604020202020204" pitchFamily="34" charset="0"/>
              </a:rPr>
              <a:t> exporters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spc="5" dirty="0">
                <a:latin typeface="Arial" panose="020B0604020202020204" pitchFamily="34" charset="0"/>
                <a:cs typeface="Arial" panose="020B0604020202020204" pitchFamily="34" charset="0"/>
              </a:rPr>
              <a:t> </a:t>
            </a:r>
            <a:r>
              <a:rPr lang="en-US" sz="1400" spc="-5" dirty="0" err="1">
                <a:latin typeface="Arial" panose="020B0604020202020204" pitchFamily="34" charset="0"/>
                <a:cs typeface="Arial" panose="020B0604020202020204" pitchFamily="34" charset="0"/>
              </a:rPr>
              <a:t>analyse</a:t>
            </a:r>
            <a:r>
              <a:rPr lang="en-US" sz="1400" dirty="0">
                <a:latin typeface="Arial" panose="020B0604020202020204" pitchFamily="34" charset="0"/>
                <a:cs typeface="Arial" panose="020B0604020202020204" pitchFamily="34" charset="0"/>
              </a:rPr>
              <a:t> the</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IRM</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activity.</a:t>
            </a:r>
            <a:endParaRPr lang="en-US" sz="1400" dirty="0">
              <a:latin typeface="Arial" panose="020B0604020202020204" pitchFamily="34" charset="0"/>
              <a:cs typeface="Arial" panose="020B0604020202020204" pitchFamily="34" charset="0"/>
            </a:endParaRPr>
          </a:p>
          <a:p>
            <a:pPr>
              <a:lnSpc>
                <a:spcPct val="100000"/>
              </a:lnSpc>
              <a:spcBef>
                <a:spcPts val="50"/>
              </a:spcBef>
            </a:pPr>
            <a:endParaRPr lang="en-US" sz="1400" dirty="0">
              <a:latin typeface="Arial" panose="020B0604020202020204" pitchFamily="34" charset="0"/>
              <a:cs typeface="Arial" panose="020B0604020202020204" pitchFamily="34" charset="0"/>
            </a:endParaRPr>
          </a:p>
          <a:p>
            <a:pPr marL="372110" marR="5080" lvl="1" indent="-180340">
              <a:lnSpc>
                <a:spcPts val="1380"/>
              </a:lnSpc>
              <a:buAutoNum type="arabicPeriod"/>
              <a:tabLst>
                <a:tab pos="372745" algn="l"/>
              </a:tabLst>
            </a:pPr>
            <a:r>
              <a:rPr lang="en-US" sz="1400" spc="-5" dirty="0">
                <a:latin typeface="Arial" panose="020B0604020202020204" pitchFamily="34" charset="0"/>
                <a:cs typeface="Arial" panose="020B0604020202020204" pitchFamily="34" charset="0"/>
              </a:rPr>
              <a:t>Post</a:t>
            </a:r>
            <a:r>
              <a:rPr lang="en-US" sz="1400" spc="2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logins</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go</a:t>
            </a:r>
            <a:r>
              <a:rPr lang="en-US" sz="1400" spc="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to</a:t>
            </a:r>
            <a:r>
              <a:rPr lang="en-US" sz="1400" dirty="0">
                <a:latin typeface="Arial" panose="020B0604020202020204" pitchFamily="34" charset="0"/>
                <a:cs typeface="Arial" panose="020B0604020202020204" pitchFamily="34" charset="0"/>
              </a:rPr>
              <a:t> the</a:t>
            </a:r>
            <a:r>
              <a:rPr lang="en-US" sz="1400" spc="1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Services</a:t>
            </a:r>
            <a:r>
              <a:rPr lang="en-US" sz="1400" spc="-5" dirty="0">
                <a:latin typeface="Arial" panose="020B0604020202020204" pitchFamily="34" charset="0"/>
                <a:cs typeface="Arial" panose="020B0604020202020204" pitchFamily="34" charset="0"/>
              </a:rPr>
              <a:t>&gt;Select</a:t>
            </a:r>
            <a:r>
              <a:rPr lang="en-US" sz="1400" spc="30" dirty="0">
                <a:latin typeface="Arial" panose="020B0604020202020204" pitchFamily="34" charset="0"/>
                <a:cs typeface="Arial" panose="020B0604020202020204" pitchFamily="34" charset="0"/>
              </a:rPr>
              <a:t> </a:t>
            </a:r>
            <a:r>
              <a:rPr lang="en-US" sz="1400" b="1" spc="-5" dirty="0" err="1">
                <a:latin typeface="Arial" panose="020B0604020202020204" pitchFamily="34" charset="0"/>
                <a:cs typeface="Arial" panose="020B0604020202020204" pitchFamily="34" charset="0"/>
              </a:rPr>
              <a:t>eBRC</a:t>
            </a:r>
            <a:r>
              <a:rPr lang="en-US" sz="1400" b="1"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&gt;</a:t>
            </a:r>
            <a:r>
              <a:rPr lang="en-US" sz="1400" dirty="0">
                <a:latin typeface="Arial" panose="020B0604020202020204" pitchFamily="34" charset="0"/>
                <a:cs typeface="Arial" panose="020B0604020202020204" pitchFamily="34" charset="0"/>
              </a:rPr>
              <a:t> Click</a:t>
            </a:r>
            <a:r>
              <a:rPr lang="en-US" sz="1400" spc="-5" dirty="0">
                <a:latin typeface="Arial" panose="020B0604020202020204" pitchFamily="34" charset="0"/>
                <a:cs typeface="Arial" panose="020B0604020202020204" pitchFamily="34" charset="0"/>
              </a:rPr>
              <a:t> on</a:t>
            </a:r>
            <a:r>
              <a:rPr lang="en-US" sz="1400" spc="25"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View </a:t>
            </a:r>
            <a:r>
              <a:rPr lang="en-US" sz="1400" b="1" dirty="0">
                <a:latin typeface="Arial" panose="020B0604020202020204" pitchFamily="34" charset="0"/>
                <a:cs typeface="Arial" panose="020B0604020202020204" pitchFamily="34" charset="0"/>
              </a:rPr>
              <a:t>IRM </a:t>
            </a:r>
            <a:r>
              <a:rPr lang="en-US" sz="1400" b="1" spc="-5" dirty="0">
                <a:latin typeface="Arial" panose="020B0604020202020204" pitchFamily="34" charset="0"/>
                <a:cs typeface="Arial" panose="020B0604020202020204" pitchFamily="34" charset="0"/>
              </a:rPr>
              <a:t>Utilization</a:t>
            </a:r>
            <a:r>
              <a:rPr lang="en-US" sz="1400" b="1" spc="2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Report</a:t>
            </a:r>
            <a:r>
              <a:rPr lang="en-US" sz="1400" spc="-5" dirty="0">
                <a:latin typeface="Arial" panose="020B0604020202020204" pitchFamily="34" charset="0"/>
                <a:cs typeface="Arial" panose="020B0604020202020204" pitchFamily="34" charset="0"/>
              </a:rPr>
              <a:t>.</a:t>
            </a:r>
            <a:r>
              <a:rPr lang="en-US" sz="1400" spc="10"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Exporter </a:t>
            </a:r>
            <a:r>
              <a:rPr lang="en-US" sz="1400" spc="-28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will </a:t>
            </a:r>
            <a:r>
              <a:rPr lang="en-US" sz="1400" dirty="0">
                <a:latin typeface="Arial" panose="020B0604020202020204" pitchFamily="34" charset="0"/>
                <a:cs typeface="Arial" panose="020B0604020202020204" pitchFamily="34" charset="0"/>
              </a:rPr>
              <a:t>be</a:t>
            </a:r>
            <a:r>
              <a:rPr lang="en-US" sz="1400" spc="-15" dirty="0">
                <a:latin typeface="Arial" panose="020B0604020202020204" pitchFamily="34" charset="0"/>
                <a:cs typeface="Arial" panose="020B0604020202020204" pitchFamily="34" charset="0"/>
              </a:rPr>
              <a:t> </a:t>
            </a:r>
            <a:r>
              <a:rPr lang="en-US" sz="1400" spc="-5" dirty="0">
                <a:latin typeface="Arial" panose="020B0604020202020204" pitchFamily="34" charset="0"/>
                <a:cs typeface="Arial" panose="020B0604020202020204" pitchFamily="34" charset="0"/>
              </a:rPr>
              <a:t>redirected to</a:t>
            </a:r>
            <a:r>
              <a:rPr lang="en-US" sz="1400" spc="15"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IRM</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Utilization</a:t>
            </a:r>
            <a:r>
              <a:rPr lang="en-US" sz="1400" b="1" spc="10" dirty="0">
                <a:latin typeface="Arial" panose="020B0604020202020204" pitchFamily="34" charset="0"/>
                <a:cs typeface="Arial" panose="020B0604020202020204" pitchFamily="34" charset="0"/>
              </a:rPr>
              <a:t> </a:t>
            </a:r>
            <a:r>
              <a:rPr lang="en-US" sz="1400" b="1" spc="-5" dirty="0">
                <a:latin typeface="Arial" panose="020B0604020202020204" pitchFamily="34" charset="0"/>
                <a:cs typeface="Arial" panose="020B0604020202020204" pitchFamily="34" charset="0"/>
              </a:rPr>
              <a:t>Report </a:t>
            </a:r>
            <a:r>
              <a:rPr lang="en-US" sz="1400" spc="-5" dirty="0">
                <a:latin typeface="Arial" panose="020B0604020202020204" pitchFamily="34" charset="0"/>
                <a:cs typeface="Arial" panose="020B0604020202020204" pitchFamily="34" charset="0"/>
              </a:rPr>
              <a:t>screen.</a:t>
            </a:r>
            <a:endParaRPr lang="en-US" sz="1400" dirty="0">
              <a:latin typeface="Arial" panose="020B0604020202020204" pitchFamily="34" charset="0"/>
              <a:cs typeface="Arial" panose="020B0604020202020204" pitchFamily="34" charset="0"/>
            </a:endParaRPr>
          </a:p>
        </p:txBody>
      </p:sp>
      <p:grpSp>
        <p:nvGrpSpPr>
          <p:cNvPr id="5" name="object 7"/>
          <p:cNvGrpSpPr/>
          <p:nvPr/>
        </p:nvGrpSpPr>
        <p:grpSpPr>
          <a:xfrm>
            <a:off x="1219200" y="2899056"/>
            <a:ext cx="6553200" cy="3806544"/>
            <a:chOff x="690372" y="2380488"/>
            <a:chExt cx="6381115" cy="3534410"/>
          </a:xfrm>
        </p:grpSpPr>
        <p:pic>
          <p:nvPicPr>
            <p:cNvPr id="6" name="object 8"/>
            <p:cNvPicPr/>
            <p:nvPr/>
          </p:nvPicPr>
          <p:blipFill>
            <a:blip r:embed="rId3" cstate="print"/>
            <a:stretch>
              <a:fillRect/>
            </a:stretch>
          </p:blipFill>
          <p:spPr>
            <a:xfrm>
              <a:off x="702563" y="2392680"/>
              <a:ext cx="6356603" cy="3508248"/>
            </a:xfrm>
            <a:prstGeom prst="rect">
              <a:avLst/>
            </a:prstGeom>
          </p:spPr>
        </p:pic>
        <p:sp>
          <p:nvSpPr>
            <p:cNvPr id="7" name="object 9"/>
            <p:cNvSpPr/>
            <p:nvPr/>
          </p:nvSpPr>
          <p:spPr>
            <a:xfrm>
              <a:off x="696468" y="2386584"/>
              <a:ext cx="6369050" cy="3522345"/>
            </a:xfrm>
            <a:custGeom>
              <a:avLst/>
              <a:gdLst/>
              <a:ahLst/>
              <a:cxnLst/>
              <a:rect l="l" t="t" r="r" b="b"/>
              <a:pathLst>
                <a:path w="6369050" h="3522345">
                  <a:moveTo>
                    <a:pt x="0" y="0"/>
                  </a:moveTo>
                  <a:lnTo>
                    <a:pt x="6368796" y="0"/>
                  </a:lnTo>
                  <a:lnTo>
                    <a:pt x="6368796" y="3521964"/>
                  </a:lnTo>
                  <a:lnTo>
                    <a:pt x="0" y="3521964"/>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35036103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grpSp>
        <p:nvGrpSpPr>
          <p:cNvPr id="3" name="object 10"/>
          <p:cNvGrpSpPr/>
          <p:nvPr/>
        </p:nvGrpSpPr>
        <p:grpSpPr>
          <a:xfrm>
            <a:off x="990600" y="1676400"/>
            <a:ext cx="6436360" cy="2011680"/>
            <a:chOff x="694943" y="6099048"/>
            <a:chExt cx="6436360" cy="2011680"/>
          </a:xfrm>
        </p:grpSpPr>
        <p:pic>
          <p:nvPicPr>
            <p:cNvPr id="5" name="object 11"/>
            <p:cNvPicPr/>
            <p:nvPr/>
          </p:nvPicPr>
          <p:blipFill>
            <a:blip r:embed="rId3" cstate="print"/>
            <a:stretch>
              <a:fillRect/>
            </a:stretch>
          </p:blipFill>
          <p:spPr>
            <a:xfrm>
              <a:off x="704087" y="6108192"/>
              <a:ext cx="6412991" cy="1993391"/>
            </a:xfrm>
            <a:prstGeom prst="rect">
              <a:avLst/>
            </a:prstGeom>
          </p:spPr>
        </p:pic>
        <p:sp>
          <p:nvSpPr>
            <p:cNvPr id="6" name="object 12"/>
            <p:cNvSpPr/>
            <p:nvPr/>
          </p:nvSpPr>
          <p:spPr>
            <a:xfrm>
              <a:off x="701039" y="6105144"/>
              <a:ext cx="6423660" cy="1999614"/>
            </a:xfrm>
            <a:custGeom>
              <a:avLst/>
              <a:gdLst/>
              <a:ahLst/>
              <a:cxnLst/>
              <a:rect l="l" t="t" r="r" b="b"/>
              <a:pathLst>
                <a:path w="6423659" h="1999615">
                  <a:moveTo>
                    <a:pt x="0" y="0"/>
                  </a:moveTo>
                  <a:lnTo>
                    <a:pt x="6423660" y="0"/>
                  </a:lnTo>
                  <a:lnTo>
                    <a:pt x="6423660" y="1999487"/>
                  </a:lnTo>
                  <a:lnTo>
                    <a:pt x="0" y="1999487"/>
                  </a:lnTo>
                  <a:lnTo>
                    <a:pt x="0" y="0"/>
                  </a:lnTo>
                  <a:close/>
                </a:path>
              </a:pathLst>
            </a:custGeom>
            <a:ln w="12192">
              <a:solidFill>
                <a:srgbClr val="000000"/>
              </a:solidFill>
            </a:ln>
          </p:spPr>
          <p:txBody>
            <a:bodyPr wrap="square" lIns="0" tIns="0" rIns="0" bIns="0" rtlCol="0"/>
            <a:lstStyle/>
            <a:p>
              <a:endParaRPr/>
            </a:p>
          </p:txBody>
        </p:sp>
      </p:grpSp>
      <p:sp>
        <p:nvSpPr>
          <p:cNvPr id="2" name="Rectangle 1"/>
          <p:cNvSpPr/>
          <p:nvPr/>
        </p:nvSpPr>
        <p:spPr>
          <a:xfrm>
            <a:off x="0" y="3779324"/>
            <a:ext cx="9144000" cy="338554"/>
          </a:xfrm>
          <a:prstGeom prst="rect">
            <a:avLst/>
          </a:prstGeom>
        </p:spPr>
        <p:txBody>
          <a:bodyPr wrap="square">
            <a:spAutoFit/>
          </a:bodyPr>
          <a:lstStyle/>
          <a:p>
            <a:pPr marL="12700">
              <a:lnSpc>
                <a:spcPct val="100000"/>
              </a:lnSpc>
              <a:spcBef>
                <a:spcPts val="95"/>
              </a:spcBef>
            </a:pPr>
            <a:r>
              <a:rPr lang="en-US" sz="1600" spc="-5" dirty="0">
                <a:latin typeface="Arial" panose="020B0604020202020204" pitchFamily="34" charset="0"/>
                <a:cs typeface="Arial" panose="020B0604020202020204" pitchFamily="34" charset="0"/>
              </a:rPr>
              <a:t>3.</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Exporter</a:t>
            </a:r>
            <a:r>
              <a:rPr lang="en-US" sz="1600" spc="-1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can </a:t>
            </a:r>
            <a:r>
              <a:rPr lang="en-US" sz="1600" spc="-5" dirty="0">
                <a:latin typeface="Arial" panose="020B0604020202020204" pitchFamily="34" charset="0"/>
                <a:cs typeface="Arial" panose="020B0604020202020204" pitchFamily="34" charset="0"/>
              </a:rPr>
              <a:t>generate</a:t>
            </a:r>
            <a:r>
              <a:rPr lang="en-US" sz="1600" spc="2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report</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according</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to</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the</a:t>
            </a:r>
            <a:r>
              <a:rPr lang="en-US" sz="1600" dirty="0">
                <a:latin typeface="Arial" panose="020B0604020202020204" pitchFamily="34" charset="0"/>
                <a:cs typeface="Arial" panose="020B0604020202020204" pitchFamily="34" charset="0"/>
              </a:rPr>
              <a:t> filters</a:t>
            </a:r>
            <a:r>
              <a:rPr lang="en-US" sz="1600" spc="-1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given</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on</a:t>
            </a:r>
            <a:r>
              <a:rPr lang="en-US" sz="1600" dirty="0">
                <a:latin typeface="Arial" panose="020B0604020202020204" pitchFamily="34" charset="0"/>
                <a:cs typeface="Arial" panose="020B0604020202020204" pitchFamily="34" charset="0"/>
              </a:rPr>
              <a:t> the</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screen.</a:t>
            </a:r>
            <a:endParaRPr lang="en-US" sz="1600" dirty="0">
              <a:latin typeface="Arial" panose="020B0604020202020204" pitchFamily="34" charset="0"/>
              <a:cs typeface="Arial" panose="020B0604020202020204" pitchFamily="34" charset="0"/>
            </a:endParaRPr>
          </a:p>
        </p:txBody>
      </p:sp>
      <p:grpSp>
        <p:nvGrpSpPr>
          <p:cNvPr id="7" name="object 7"/>
          <p:cNvGrpSpPr/>
          <p:nvPr/>
        </p:nvGrpSpPr>
        <p:grpSpPr>
          <a:xfrm>
            <a:off x="1305306" y="4129488"/>
            <a:ext cx="6467094" cy="2652312"/>
            <a:chOff x="598931" y="809243"/>
            <a:chExt cx="6140450" cy="2359660"/>
          </a:xfrm>
        </p:grpSpPr>
        <p:pic>
          <p:nvPicPr>
            <p:cNvPr id="8" name="object 8"/>
            <p:cNvPicPr/>
            <p:nvPr/>
          </p:nvPicPr>
          <p:blipFill>
            <a:blip r:embed="rId4" cstate="print"/>
            <a:stretch>
              <a:fillRect/>
            </a:stretch>
          </p:blipFill>
          <p:spPr>
            <a:xfrm>
              <a:off x="611124" y="822960"/>
              <a:ext cx="6115811" cy="2333243"/>
            </a:xfrm>
            <a:prstGeom prst="rect">
              <a:avLst/>
            </a:prstGeom>
          </p:spPr>
        </p:pic>
        <p:sp>
          <p:nvSpPr>
            <p:cNvPr id="9" name="object 9"/>
            <p:cNvSpPr/>
            <p:nvPr/>
          </p:nvSpPr>
          <p:spPr>
            <a:xfrm>
              <a:off x="605027" y="815339"/>
              <a:ext cx="6128385" cy="2346960"/>
            </a:xfrm>
            <a:custGeom>
              <a:avLst/>
              <a:gdLst/>
              <a:ahLst/>
              <a:cxnLst/>
              <a:rect l="l" t="t" r="r" b="b"/>
              <a:pathLst>
                <a:path w="6128384" h="2346960">
                  <a:moveTo>
                    <a:pt x="0" y="0"/>
                  </a:moveTo>
                  <a:lnTo>
                    <a:pt x="6128004" y="0"/>
                  </a:lnTo>
                  <a:lnTo>
                    <a:pt x="6128004" y="2346960"/>
                  </a:lnTo>
                  <a:lnTo>
                    <a:pt x="0" y="2346960"/>
                  </a:lnTo>
                  <a:lnTo>
                    <a:pt x="0" y="0"/>
                  </a:lnTo>
                  <a:close/>
                </a:path>
              </a:pathLst>
            </a:custGeom>
            <a:ln w="12192">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16869021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0" y="0"/>
            <a:ext cx="9143999" cy="1447800"/>
          </a:xfrm>
          <a:prstGeom prst="rect">
            <a:avLst/>
          </a:prstGeom>
          <a:noFill/>
          <a:ln w="9525">
            <a:noFill/>
            <a:miter lim="800000"/>
            <a:headEnd/>
            <a:tailEnd/>
          </a:ln>
          <a:effectLst/>
        </p:spPr>
      </p:pic>
      <p:sp>
        <p:nvSpPr>
          <p:cNvPr id="2" name="Rectangle 1"/>
          <p:cNvSpPr/>
          <p:nvPr/>
        </p:nvSpPr>
        <p:spPr>
          <a:xfrm>
            <a:off x="0" y="1602768"/>
            <a:ext cx="9144000" cy="459100"/>
          </a:xfrm>
          <a:prstGeom prst="rect">
            <a:avLst/>
          </a:prstGeom>
        </p:spPr>
        <p:txBody>
          <a:bodyPr wrap="square">
            <a:spAutoFit/>
          </a:bodyPr>
          <a:lstStyle/>
          <a:p>
            <a:pPr marL="141605" marR="5080" indent="-129539">
              <a:lnSpc>
                <a:spcPts val="1380"/>
              </a:lnSpc>
              <a:spcBef>
                <a:spcPts val="190"/>
              </a:spcBef>
            </a:pPr>
            <a:r>
              <a:rPr lang="en-US" sz="1600" spc="-5" dirty="0">
                <a:latin typeface="Arial" panose="020B0604020202020204" pitchFamily="34" charset="0"/>
                <a:cs typeface="Arial" panose="020B0604020202020204" pitchFamily="34" charset="0"/>
              </a:rPr>
              <a:t>4.</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After</a:t>
            </a:r>
            <a:r>
              <a:rPr lang="en-US" sz="1600" spc="-1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entering </a:t>
            </a:r>
            <a:r>
              <a:rPr lang="en-US" sz="1600" spc="-5" dirty="0">
                <a:latin typeface="Arial" panose="020B0604020202020204" pitchFamily="34" charset="0"/>
                <a:cs typeface="Arial" panose="020B0604020202020204" pitchFamily="34" charset="0"/>
              </a:rPr>
              <a:t>the</a:t>
            </a:r>
            <a:r>
              <a:rPr lang="en-US" sz="1600" spc="-1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suitable</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parameters</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the</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request</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will</a:t>
            </a:r>
            <a:r>
              <a:rPr lang="en-US" sz="1600" spc="2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be</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created</a:t>
            </a:r>
            <a:r>
              <a:rPr lang="en-US" sz="1600" dirty="0">
                <a:latin typeface="Arial" panose="020B0604020202020204" pitchFamily="34" charset="0"/>
                <a:cs typeface="Arial" panose="020B0604020202020204" pitchFamily="34" charset="0"/>
              </a:rPr>
              <a:t> </a:t>
            </a:r>
            <a:r>
              <a:rPr lang="en-US" sz="1600" spc="-10" dirty="0">
                <a:latin typeface="Arial" panose="020B0604020202020204" pitchFamily="34" charset="0"/>
                <a:cs typeface="Arial" panose="020B0604020202020204" pitchFamily="34" charset="0"/>
              </a:rPr>
              <a:t>and</a:t>
            </a:r>
            <a:r>
              <a:rPr lang="en-US" sz="1600" dirty="0">
                <a:latin typeface="Arial" panose="020B0604020202020204" pitchFamily="34" charset="0"/>
                <a:cs typeface="Arial" panose="020B0604020202020204" pitchFamily="34" charset="0"/>
              </a:rPr>
              <a:t> will</a:t>
            </a:r>
            <a:r>
              <a:rPr lang="en-US" sz="1600" spc="2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be</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shown</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in</a:t>
            </a:r>
            <a:r>
              <a:rPr lang="en-US" sz="1600" dirty="0">
                <a:latin typeface="Arial" panose="020B0604020202020204" pitchFamily="34" charset="0"/>
                <a:cs typeface="Arial" panose="020B0604020202020204" pitchFamily="34" charset="0"/>
              </a:rPr>
              <a:t> the</a:t>
            </a:r>
            <a:r>
              <a:rPr lang="en-US" sz="1600" spc="-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table </a:t>
            </a:r>
            <a:r>
              <a:rPr lang="en-US" sz="1600" spc="-28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below.</a:t>
            </a:r>
            <a:endParaRPr lang="en-US" sz="1600" dirty="0">
              <a:latin typeface="Arial" panose="020B0604020202020204" pitchFamily="34" charset="0"/>
              <a:cs typeface="Arial" panose="020B0604020202020204" pitchFamily="34" charset="0"/>
            </a:endParaRPr>
          </a:p>
        </p:txBody>
      </p:sp>
      <p:grpSp>
        <p:nvGrpSpPr>
          <p:cNvPr id="5" name="object 10"/>
          <p:cNvGrpSpPr/>
          <p:nvPr/>
        </p:nvGrpSpPr>
        <p:grpSpPr>
          <a:xfrm>
            <a:off x="1371600" y="2205800"/>
            <a:ext cx="6553200" cy="1985199"/>
            <a:chOff x="688847" y="4238244"/>
            <a:chExt cx="5675630" cy="1644650"/>
          </a:xfrm>
        </p:grpSpPr>
        <p:pic>
          <p:nvPicPr>
            <p:cNvPr id="6" name="object 11"/>
            <p:cNvPicPr/>
            <p:nvPr/>
          </p:nvPicPr>
          <p:blipFill>
            <a:blip r:embed="rId3" cstate="print"/>
            <a:stretch>
              <a:fillRect/>
            </a:stretch>
          </p:blipFill>
          <p:spPr>
            <a:xfrm>
              <a:off x="704087" y="4251959"/>
              <a:ext cx="5641847" cy="1615440"/>
            </a:xfrm>
            <a:prstGeom prst="rect">
              <a:avLst/>
            </a:prstGeom>
          </p:spPr>
        </p:pic>
        <p:sp>
          <p:nvSpPr>
            <p:cNvPr id="7" name="object 12"/>
            <p:cNvSpPr/>
            <p:nvPr/>
          </p:nvSpPr>
          <p:spPr>
            <a:xfrm>
              <a:off x="697991" y="4247388"/>
              <a:ext cx="5657215" cy="1626235"/>
            </a:xfrm>
            <a:custGeom>
              <a:avLst/>
              <a:gdLst/>
              <a:ahLst/>
              <a:cxnLst/>
              <a:rect l="l" t="t" r="r" b="b"/>
              <a:pathLst>
                <a:path w="5657215" h="1626235">
                  <a:moveTo>
                    <a:pt x="0" y="0"/>
                  </a:moveTo>
                  <a:lnTo>
                    <a:pt x="5657088" y="0"/>
                  </a:lnTo>
                  <a:lnTo>
                    <a:pt x="5657088" y="1626108"/>
                  </a:lnTo>
                  <a:lnTo>
                    <a:pt x="0" y="1626108"/>
                  </a:lnTo>
                  <a:lnTo>
                    <a:pt x="0" y="0"/>
                  </a:lnTo>
                  <a:close/>
                </a:path>
              </a:pathLst>
            </a:custGeom>
            <a:ln w="18288">
              <a:solidFill>
                <a:srgbClr val="000000"/>
              </a:solidFill>
            </a:ln>
          </p:spPr>
          <p:txBody>
            <a:bodyPr wrap="square" lIns="0" tIns="0" rIns="0" bIns="0" rtlCol="0"/>
            <a:lstStyle/>
            <a:p>
              <a:endParaRPr/>
            </a:p>
          </p:txBody>
        </p:sp>
      </p:grpSp>
      <p:sp>
        <p:nvSpPr>
          <p:cNvPr id="3" name="Rectangle 2"/>
          <p:cNvSpPr/>
          <p:nvPr/>
        </p:nvSpPr>
        <p:spPr>
          <a:xfrm>
            <a:off x="90621" y="4323891"/>
            <a:ext cx="9111342" cy="2321148"/>
          </a:xfrm>
          <a:prstGeom prst="rect">
            <a:avLst/>
          </a:prstGeom>
        </p:spPr>
        <p:txBody>
          <a:bodyPr wrap="square">
            <a:spAutoFit/>
          </a:bodyPr>
          <a:lstStyle/>
          <a:p>
            <a:pPr marL="202565" indent="-190500">
              <a:lnSpc>
                <a:spcPct val="100000"/>
              </a:lnSpc>
              <a:spcBef>
                <a:spcPts val="95"/>
              </a:spcBef>
              <a:buAutoNum type="arabicPeriod" startAt="5"/>
              <a:tabLst>
                <a:tab pos="203200" algn="l"/>
              </a:tabLst>
            </a:pPr>
            <a:r>
              <a:rPr lang="en-US" sz="1600" spc="-5" dirty="0">
                <a:latin typeface="Arial" panose="020B0604020202020204" pitchFamily="34" charset="0"/>
                <a:cs typeface="Arial" panose="020B0604020202020204" pitchFamily="34" charset="0"/>
              </a:rPr>
              <a:t>User</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will</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submit</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request</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for</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processing</a:t>
            </a:r>
            <a:endParaRPr lang="en-US" sz="1600" dirty="0">
              <a:latin typeface="Arial" panose="020B0604020202020204" pitchFamily="34" charset="0"/>
              <a:cs typeface="Arial" panose="020B0604020202020204" pitchFamily="34" charset="0"/>
            </a:endParaRPr>
          </a:p>
          <a:p>
            <a:pPr>
              <a:lnSpc>
                <a:spcPct val="100000"/>
              </a:lnSpc>
              <a:spcBef>
                <a:spcPts val="10"/>
              </a:spcBef>
              <a:buFont typeface="Times New Roman"/>
              <a:buAutoNum type="arabicPeriod" startAt="5"/>
            </a:pPr>
            <a:endParaRPr lang="en-US" sz="1600" dirty="0">
              <a:latin typeface="Arial" panose="020B0604020202020204" pitchFamily="34" charset="0"/>
              <a:cs typeface="Arial" panose="020B0604020202020204" pitchFamily="34" charset="0"/>
            </a:endParaRPr>
          </a:p>
          <a:p>
            <a:pPr marL="202565" indent="-190500">
              <a:lnSpc>
                <a:spcPct val="100000"/>
              </a:lnSpc>
              <a:buAutoNum type="arabicPeriod" startAt="5"/>
              <a:tabLst>
                <a:tab pos="203200" algn="l"/>
              </a:tabLst>
            </a:pPr>
            <a:r>
              <a:rPr lang="en-US" sz="1600" spc="-5" dirty="0">
                <a:latin typeface="Arial" panose="020B0604020202020204" pitchFamily="34" charset="0"/>
                <a:cs typeface="Arial" panose="020B0604020202020204" pitchFamily="34" charset="0"/>
              </a:rPr>
              <a:t>Batch</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will</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pick</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up</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request</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and</a:t>
            </a:r>
            <a:r>
              <a:rPr lang="en-US" sz="160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generate</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report</a:t>
            </a:r>
            <a:r>
              <a:rPr lang="en-US" sz="1600" dirty="0">
                <a:latin typeface="Arial" panose="020B0604020202020204" pitchFamily="34" charset="0"/>
                <a:cs typeface="Arial" panose="020B0604020202020204" pitchFamily="34" charset="0"/>
              </a:rPr>
              <a:t> to </a:t>
            </a:r>
            <a:r>
              <a:rPr lang="en-US" sz="1600" spc="-5" dirty="0">
                <a:latin typeface="Arial" panose="020B0604020202020204" pitchFamily="34" charset="0"/>
                <a:cs typeface="Arial" panose="020B0604020202020204" pitchFamily="34" charset="0"/>
              </a:rPr>
              <a:t>send</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over</a:t>
            </a:r>
            <a:r>
              <a:rPr lang="en-US" sz="1600" spc="-1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email</a:t>
            </a:r>
          </a:p>
          <a:p>
            <a:pPr>
              <a:lnSpc>
                <a:spcPct val="100000"/>
              </a:lnSpc>
              <a:spcBef>
                <a:spcPts val="55"/>
              </a:spcBef>
              <a:buFont typeface="Times New Roman"/>
              <a:buAutoNum type="arabicPeriod" startAt="5"/>
            </a:pPr>
            <a:endParaRPr lang="en-US" sz="1400" dirty="0">
              <a:latin typeface="Arial" panose="020B0604020202020204" pitchFamily="34" charset="0"/>
              <a:cs typeface="Arial" panose="020B0604020202020204" pitchFamily="34" charset="0"/>
            </a:endParaRPr>
          </a:p>
          <a:p>
            <a:pPr marL="202565" indent="-190500">
              <a:lnSpc>
                <a:spcPct val="100000"/>
              </a:lnSpc>
              <a:buAutoNum type="arabicPeriod" startAt="5"/>
              <a:tabLst>
                <a:tab pos="203200" algn="l"/>
              </a:tabLst>
            </a:pPr>
            <a:r>
              <a:rPr lang="en-US" sz="1600" spc="-5" dirty="0">
                <a:latin typeface="Arial" panose="020B0604020202020204" pitchFamily="34" charset="0"/>
                <a:cs typeface="Arial" panose="020B0604020202020204" pitchFamily="34" charset="0"/>
              </a:rPr>
              <a:t>Status</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a:t>
            </a:r>
            <a:r>
              <a:rPr lang="en-US" sz="1600" spc="-1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Submitted</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Processed</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Failed.</a:t>
            </a:r>
            <a:endParaRPr lang="en-US" sz="1600" dirty="0">
              <a:latin typeface="Arial" panose="020B0604020202020204" pitchFamily="34" charset="0"/>
              <a:cs typeface="Arial" panose="020B0604020202020204" pitchFamily="34" charset="0"/>
            </a:endParaRPr>
          </a:p>
          <a:p>
            <a:pPr>
              <a:lnSpc>
                <a:spcPct val="100000"/>
              </a:lnSpc>
              <a:buFont typeface="Times New Roman"/>
              <a:buAutoNum type="arabicPeriod" startAt="5"/>
            </a:pPr>
            <a:endParaRPr lang="en-US" sz="1600" dirty="0">
              <a:latin typeface="Arial" panose="020B0604020202020204" pitchFamily="34" charset="0"/>
              <a:cs typeface="Arial" panose="020B0604020202020204" pitchFamily="34" charset="0"/>
            </a:endParaRPr>
          </a:p>
          <a:p>
            <a:pPr marL="202565" indent="-190500">
              <a:lnSpc>
                <a:spcPct val="100000"/>
              </a:lnSpc>
              <a:buAutoNum type="arabicPeriod" startAt="5"/>
              <a:tabLst>
                <a:tab pos="203200" algn="l"/>
              </a:tabLst>
            </a:pPr>
            <a:r>
              <a:rPr lang="en-US" sz="1600" spc="-5" dirty="0">
                <a:latin typeface="Arial" panose="020B0604020202020204" pitchFamily="34" charset="0"/>
                <a:cs typeface="Arial" panose="020B0604020202020204" pitchFamily="34" charset="0"/>
              </a:rPr>
              <a:t>Status</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will</a:t>
            </a:r>
            <a:r>
              <a:rPr lang="en-US" sz="1600" spc="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be</a:t>
            </a:r>
            <a:r>
              <a:rPr lang="en-US" sz="1600" spc="-5" dirty="0">
                <a:latin typeface="Arial" panose="020B0604020202020204" pitchFamily="34" charset="0"/>
                <a:cs typeface="Arial" panose="020B0604020202020204" pitchFamily="34" charset="0"/>
              </a:rPr>
              <a:t> clickable to</a:t>
            </a:r>
            <a:r>
              <a:rPr lang="en-US" sz="1600" spc="2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download </a:t>
            </a:r>
            <a:r>
              <a:rPr lang="en-US" sz="1600" dirty="0">
                <a:latin typeface="Arial" panose="020B0604020202020204" pitchFamily="34" charset="0"/>
                <a:cs typeface="Arial" panose="020B0604020202020204" pitchFamily="34" charset="0"/>
              </a:rPr>
              <a:t>the</a:t>
            </a:r>
            <a:r>
              <a:rPr lang="en-US" sz="1600" spc="-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excel </a:t>
            </a:r>
            <a:r>
              <a:rPr lang="en-US" sz="1600" spc="-5" dirty="0">
                <a:latin typeface="Arial" panose="020B0604020202020204" pitchFamily="34" charset="0"/>
                <a:cs typeface="Arial" panose="020B0604020202020204" pitchFamily="34" charset="0"/>
              </a:rPr>
              <a:t>report</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too</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for</a:t>
            </a:r>
            <a:r>
              <a:rPr lang="en-US" sz="1600" spc="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processed</a:t>
            </a:r>
            <a:endParaRPr lang="en-US" sz="1600" dirty="0">
              <a:latin typeface="Arial" panose="020B0604020202020204" pitchFamily="34" charset="0"/>
              <a:cs typeface="Arial" panose="020B0604020202020204" pitchFamily="34" charset="0"/>
            </a:endParaRPr>
          </a:p>
          <a:p>
            <a:pPr>
              <a:lnSpc>
                <a:spcPct val="100000"/>
              </a:lnSpc>
              <a:spcBef>
                <a:spcPts val="5"/>
              </a:spcBef>
              <a:buFont typeface="Times New Roman"/>
              <a:buAutoNum type="arabicPeriod" startAt="5"/>
            </a:pPr>
            <a:endParaRPr lang="en-US" sz="1600" dirty="0">
              <a:latin typeface="Arial" panose="020B0604020202020204" pitchFamily="34" charset="0"/>
              <a:cs typeface="Arial" panose="020B0604020202020204" pitchFamily="34" charset="0"/>
            </a:endParaRPr>
          </a:p>
          <a:p>
            <a:pPr marL="164465" indent="-152400">
              <a:lnSpc>
                <a:spcPct val="100000"/>
              </a:lnSpc>
              <a:spcBef>
                <a:spcPts val="5"/>
              </a:spcBef>
              <a:buAutoNum type="arabicPeriod" startAt="5"/>
              <a:tabLst>
                <a:tab pos="165100" algn="l"/>
              </a:tabLst>
            </a:pPr>
            <a:r>
              <a:rPr lang="en-US" sz="1600" spc="-5" dirty="0">
                <a:latin typeface="Arial" panose="020B0604020202020204" pitchFamily="34" charset="0"/>
                <a:cs typeface="Arial" panose="020B0604020202020204" pitchFamily="34" charset="0"/>
              </a:rPr>
              <a:t>Failed -</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will</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show the</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error</a:t>
            </a:r>
            <a:r>
              <a:rPr lang="en-US" sz="1600" spc="20" dirty="0">
                <a:latin typeface="Arial" panose="020B0604020202020204" pitchFamily="34" charset="0"/>
                <a:cs typeface="Arial" panose="020B0604020202020204" pitchFamily="34" charset="0"/>
              </a:rPr>
              <a:t> </a:t>
            </a:r>
            <a:r>
              <a:rPr lang="en-US" sz="1600" spc="-10" dirty="0">
                <a:latin typeface="Arial" panose="020B0604020202020204" pitchFamily="34" charset="0"/>
                <a:cs typeface="Arial" panose="020B0604020202020204" pitchFamily="34" charset="0"/>
              </a:rPr>
              <a:t>why</a:t>
            </a:r>
            <a:r>
              <a:rPr lang="en-US" sz="1600" spc="10"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failed</a:t>
            </a:r>
            <a:r>
              <a:rPr lang="en-US" sz="1600" spc="-1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(Too</a:t>
            </a:r>
            <a:r>
              <a:rPr lang="en-US" sz="1600" spc="-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many</a:t>
            </a:r>
            <a:r>
              <a:rPr lang="en-US" sz="1600" spc="-5" dirty="0">
                <a:latin typeface="Arial" panose="020B0604020202020204" pitchFamily="34" charset="0"/>
                <a:cs typeface="Arial" panose="020B0604020202020204" pitchFamily="34" charset="0"/>
              </a:rPr>
              <a:t> records</a:t>
            </a:r>
            <a:r>
              <a:rPr lang="en-US" sz="1600" spc="15" dirty="0">
                <a:latin typeface="Arial" panose="020B0604020202020204" pitchFamily="34" charset="0"/>
                <a:cs typeface="Arial" panose="020B0604020202020204" pitchFamily="34" charset="0"/>
              </a:rPr>
              <a:t> </a:t>
            </a:r>
            <a:r>
              <a:rPr lang="en-US" sz="1600" spc="-5" dirty="0">
                <a:latin typeface="Arial" panose="020B0604020202020204" pitchFamily="34" charset="0"/>
                <a:cs typeface="Arial" panose="020B0604020202020204" pitchFamily="34" charset="0"/>
              </a:rPr>
              <a:t>etc.)</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2813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51BE3C-A1DD-7F5E-639D-E4CECB8CA65F}"/>
              </a:ext>
            </a:extLst>
          </p:cNvPr>
          <p:cNvPicPr>
            <a:picLocks noChangeAspect="1" noChangeArrowheads="1"/>
          </p:cNvPicPr>
          <p:nvPr/>
        </p:nvPicPr>
        <p:blipFill>
          <a:blip r:embed="rId2"/>
          <a:srcRect/>
          <a:stretch>
            <a:fillRect/>
          </a:stretch>
        </p:blipFill>
        <p:spPr bwMode="auto">
          <a:xfrm>
            <a:off x="-21770" y="0"/>
            <a:ext cx="9143999" cy="1447800"/>
          </a:xfrm>
          <a:prstGeom prst="rect">
            <a:avLst/>
          </a:prstGeom>
          <a:noFill/>
          <a:ln w="9525">
            <a:noFill/>
            <a:miter lim="800000"/>
            <a:headEnd/>
            <a:tailEnd/>
          </a:ln>
          <a:effectLst/>
        </p:spPr>
      </p:pic>
      <p:sp>
        <p:nvSpPr>
          <p:cNvPr id="2" name="Rectangle 1"/>
          <p:cNvSpPr/>
          <p:nvPr/>
        </p:nvSpPr>
        <p:spPr>
          <a:xfrm>
            <a:off x="1160687" y="2438400"/>
            <a:ext cx="6407203" cy="1446550"/>
          </a:xfrm>
          <a:prstGeom prst="rect">
            <a:avLst/>
          </a:prstGeom>
          <a:noFill/>
        </p:spPr>
        <p:txBody>
          <a:bodyPr wrap="none" lIns="91440" tIns="45720" rIns="91440" bIns="45720">
            <a:spAutoFit/>
          </a:bodyPr>
          <a:lstStyle/>
          <a:p>
            <a:pPr algn="ctr"/>
            <a:r>
              <a:rPr lang="en-US" sz="8800" b="1" cap="none" spc="0" dirty="0" smtClean="0">
                <a:ln w="22225">
                  <a:solidFill>
                    <a:schemeClr val="accent2"/>
                  </a:solidFill>
                  <a:prstDash val="solid"/>
                </a:ln>
                <a:solidFill>
                  <a:schemeClr val="accent2">
                    <a:lumMod val="40000"/>
                    <a:lumOff val="60000"/>
                  </a:schemeClr>
                </a:solidFill>
                <a:effectLst/>
              </a:rPr>
              <a:t>THANK YOU!</a:t>
            </a:r>
            <a:endParaRPr lang="en-US" sz="8800" b="1" cap="none" spc="0" dirty="0">
              <a:ln w="22225">
                <a:solidFill>
                  <a:schemeClr val="accent2"/>
                </a:solidFill>
                <a:prstDash val="solid"/>
              </a:ln>
              <a:solidFill>
                <a:schemeClr val="accent2">
                  <a:lumMod val="40000"/>
                  <a:lumOff val="60000"/>
                </a:schemeClr>
              </a:solidFill>
              <a:effectLst/>
            </a:endParaRPr>
          </a:p>
        </p:txBody>
      </p:sp>
      <p:sp>
        <p:nvSpPr>
          <p:cNvPr id="3" name="AutoShape 3" descr="http://www.globeforwarding.com/images/mt_left.jpg"/>
          <p:cNvSpPr>
            <a:spLocks noChangeAspect="1" noChangeArrowheads="1"/>
          </p:cNvSpPr>
          <p:nvPr/>
        </p:nvSpPr>
        <p:spPr bwMode="auto">
          <a:xfrm>
            <a:off x="0" y="0"/>
            <a:ext cx="904875" cy="609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cid:image004.jpg@01D7FD6B.1A4F1F80"/>
          <p:cNvSpPr>
            <a:spLocks noChangeAspect="1" noChangeArrowheads="1"/>
          </p:cNvSpPr>
          <p:nvPr/>
        </p:nvSpPr>
        <p:spPr bwMode="auto">
          <a:xfrm>
            <a:off x="0" y="0"/>
            <a:ext cx="781050" cy="781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5" descr="bchaa"/>
          <p:cNvSpPr>
            <a:spLocks noChangeAspect="1" noChangeArrowheads="1"/>
          </p:cNvSpPr>
          <p:nvPr/>
        </p:nvSpPr>
        <p:spPr bwMode="auto">
          <a:xfrm>
            <a:off x="0" y="0"/>
            <a:ext cx="523875" cy="514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 name="AutoShape 6" descr="fffai"/>
          <p:cNvSpPr>
            <a:spLocks noChangeAspect="1" noChangeArrowheads="1"/>
          </p:cNvSpPr>
          <p:nvPr/>
        </p:nvSpPr>
        <p:spPr bwMode="auto">
          <a:xfrm>
            <a:off x="0" y="0"/>
            <a:ext cx="523875" cy="514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AutoShape 7" descr="cid:image007.png@01D7FD6B.1A4F1F80"/>
          <p:cNvSpPr>
            <a:spLocks noChangeAspect="1" noChangeArrowheads="1"/>
          </p:cNvSpPr>
          <p:nvPr/>
        </p:nvSpPr>
        <p:spPr bwMode="auto">
          <a:xfrm>
            <a:off x="0" y="0"/>
            <a:ext cx="533400" cy="5905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AutoShape 8" descr="cid:image008.png@01D7FD6B.1A4F1F80"/>
          <p:cNvSpPr>
            <a:spLocks noChangeAspect="1" noChangeArrowheads="1"/>
          </p:cNvSpPr>
          <p:nvPr/>
        </p:nvSpPr>
        <p:spPr bwMode="auto">
          <a:xfrm>
            <a:off x="0" y="0"/>
            <a:ext cx="1333500" cy="723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 name="AutoShape 9" descr="cid:image009.png@01D7FD6B.1A4F1F80"/>
          <p:cNvSpPr>
            <a:spLocks noChangeAspect="1" noChangeArrowheads="1"/>
          </p:cNvSpPr>
          <p:nvPr/>
        </p:nvSpPr>
        <p:spPr bwMode="auto">
          <a:xfrm>
            <a:off x="0" y="0"/>
            <a:ext cx="695325" cy="571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 name="AutoShape 10" descr="WhatsApp Image 2023-01-27 at 12.50.47"/>
          <p:cNvSpPr>
            <a:spLocks noChangeAspect="1" noChangeArrowheads="1"/>
          </p:cNvSpPr>
          <p:nvPr/>
        </p:nvSpPr>
        <p:spPr bwMode="auto">
          <a:xfrm>
            <a:off x="0" y="0"/>
            <a:ext cx="1000125" cy="838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AutoShape 11" descr="AEO LOGO"/>
          <p:cNvSpPr>
            <a:spLocks noChangeAspect="1" noChangeArrowheads="1"/>
          </p:cNvSpPr>
          <p:nvPr/>
        </p:nvSpPr>
        <p:spPr bwMode="auto">
          <a:xfrm>
            <a:off x="0" y="0"/>
            <a:ext cx="1447800" cy="581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AutoShape 2" descr="mof"/>
          <p:cNvSpPr>
            <a:spLocks noChangeAspect="1" noChangeArrowheads="1"/>
          </p:cNvSpPr>
          <p:nvPr/>
        </p:nvSpPr>
        <p:spPr bwMode="auto">
          <a:xfrm>
            <a:off x="130175" y="-395288"/>
            <a:ext cx="523875" cy="552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7" name="Rectangle 13"/>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525" y="5691523"/>
            <a:ext cx="982617" cy="1109779"/>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3142" y="5906858"/>
            <a:ext cx="1507631" cy="605037"/>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3106" y="5854562"/>
            <a:ext cx="1202737" cy="652914"/>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7862" y="5847772"/>
            <a:ext cx="685800" cy="723208"/>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44503" y="5869821"/>
            <a:ext cx="613391" cy="679110"/>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80113" y="5878224"/>
            <a:ext cx="816026" cy="670707"/>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85376" y="5864221"/>
            <a:ext cx="961391" cy="647674"/>
          </a:xfrm>
          <a:prstGeom prst="rect">
            <a:avLst/>
          </a:prstGeom>
        </p:spPr>
      </p:pic>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11942" y="5848868"/>
            <a:ext cx="676603" cy="664301"/>
          </a:xfrm>
          <a:prstGeom prst="rect">
            <a:avLst/>
          </a:prstGeom>
        </p:spPr>
      </p:pic>
      <p:pic>
        <p:nvPicPr>
          <p:cNvPr id="25" name="Picture 2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45602" y="5878224"/>
            <a:ext cx="587271" cy="576593"/>
          </a:xfrm>
          <a:prstGeom prst="rect">
            <a:avLst/>
          </a:prstGeom>
        </p:spPr>
      </p:pic>
    </p:spTree>
    <p:extLst>
      <p:ext uri="{BB962C8B-B14F-4D97-AF65-F5344CB8AC3E}">
        <p14:creationId xmlns:p14="http://schemas.microsoft.com/office/powerpoint/2010/main" val="23746527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3822</TotalTime>
  <Words>2436</Words>
  <Application>Microsoft Office PowerPoint</Application>
  <PresentationFormat>On-screen Show (4:3)</PresentationFormat>
  <Paragraphs>170</Paragraphs>
  <Slides>31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Arial</vt:lpstr>
      <vt:lpstr>Arial Rounded MT Bold</vt:lpstr>
      <vt:lpstr>Calibri</vt:lpstr>
      <vt:lpstr>Google Sans</vt:lpstr>
      <vt:lpstr>Symbol</vt:lpstr>
      <vt:lpstr>Times New Roman</vt:lpstr>
      <vt:lpstr>Tw Cen MT</vt:lpstr>
      <vt:lpstr>Tw Cen MT Condensed</vt:lpstr>
      <vt:lpstr>Wingdings</vt:lpstr>
      <vt:lpstr>Wingdings 3</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Shrirang</dc:creator>
  <cp:lastModifiedBy>Admin</cp:lastModifiedBy>
  <cp:revision>235</cp:revision>
  <dcterms:created xsi:type="dcterms:W3CDTF">2006-08-16T00:00:00Z</dcterms:created>
  <dcterms:modified xsi:type="dcterms:W3CDTF">2024-10-07T10:02:19Z</dcterms:modified>
</cp:coreProperties>
</file>